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2.xml" ContentType="application/vnd.openxmlformats-officedocument.theme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726" r:id="rId1"/>
    <p:sldMasterId id="2147483727" r:id="rId2"/>
    <p:sldMasterId id="2147483728" r:id="rId3"/>
  </p:sldMasterIdLst>
  <p:notesMasterIdLst>
    <p:notesMasterId r:id="rId27"/>
  </p:notesMasterIdLst>
  <p:sldIdLst>
    <p:sldId id="256" r:id="rId4"/>
    <p:sldId id="257" r:id="rId5"/>
    <p:sldId id="258" r:id="rId6"/>
    <p:sldId id="278" r:id="rId7"/>
    <p:sldId id="279" r:id="rId8"/>
    <p:sldId id="267" r:id="rId9"/>
    <p:sldId id="282" r:id="rId10"/>
    <p:sldId id="281" r:id="rId11"/>
    <p:sldId id="283" r:id="rId12"/>
    <p:sldId id="284" r:id="rId13"/>
    <p:sldId id="285" r:id="rId14"/>
    <p:sldId id="286" r:id="rId15"/>
    <p:sldId id="289" r:id="rId16"/>
    <p:sldId id="275" r:id="rId17"/>
    <p:sldId id="290" r:id="rId18"/>
    <p:sldId id="287" r:id="rId19"/>
    <p:sldId id="288" r:id="rId20"/>
    <p:sldId id="292" r:id="rId21"/>
    <p:sldId id="293" r:id="rId22"/>
    <p:sldId id="291" r:id="rId23"/>
    <p:sldId id="259" r:id="rId24"/>
    <p:sldId id="276" r:id="rId25"/>
    <p:sldId id="277" r:id="rId26"/>
  </p:sldIdLst>
  <p:sldSz cx="9144000" cy="5143500" type="screen16x9"/>
  <p:notesSz cx="6858000" cy="9144000"/>
  <p:embeddedFontLst>
    <p:embeddedFont>
      <p:font typeface="Fira Sans" panose="020B0604020202020204" charset="0"/>
      <p:regular r:id="rId28"/>
      <p:bold r:id="rId29"/>
      <p:italic r:id="rId30"/>
      <p:boldItalic r:id="rId31"/>
    </p:embeddedFont>
    <p:embeddedFont>
      <p:font typeface="PT Sans" panose="020B0604020202020204" charset="0"/>
      <p:regular r:id="rId32"/>
      <p:bold r:id="rId33"/>
      <p:italic r:id="rId34"/>
      <p:boldItalic r:id="rId35"/>
    </p:embeddedFont>
    <p:embeddedFont>
      <p:font typeface="Source Code Pro" panose="020B0604020202020204" charset="0"/>
      <p:regular r:id="rId36"/>
      <p:bold r:id="rId37"/>
    </p:embeddedFont>
    <p:embeddedFont>
      <p:font typeface="Source Sans Pro" panose="020B0503030403020204" pitchFamily="34" charset="0"/>
      <p:regular r:id="rId38"/>
      <p:bold r:id="rId39"/>
      <p:italic r:id="rId40"/>
      <p:boldItalic r:id="rId41"/>
    </p:embeddedFont>
    <p:embeddedFont>
      <p:font typeface="Space Mono" panose="020B0604020202020204" charset="0"/>
      <p:regular r:id="rId42"/>
      <p:bold r:id="rId43"/>
      <p:italic r:id="rId44"/>
      <p:boldItalic r:id="rId4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okliam" initials="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2" d="100"/>
          <a:sy n="142" d="100"/>
        </p:scale>
        <p:origin x="714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font" Target="fonts/font12.fntdata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font" Target="fonts/font7.fntdata"/><Relationship Id="rId42" Type="http://schemas.openxmlformats.org/officeDocument/2006/relationships/font" Target="fonts/font15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46" Type="http://schemas.openxmlformats.org/officeDocument/2006/relationships/commentAuthors" Target="commentAuthor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font" Target="fonts/font2.fntdata"/><Relationship Id="rId41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font" Target="fonts/font13.fntdata"/><Relationship Id="rId45" Type="http://schemas.openxmlformats.org/officeDocument/2006/relationships/font" Target="fonts/font18.fntdata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49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font" Target="fonts/font4.fntdata"/><Relationship Id="rId44" Type="http://schemas.openxmlformats.org/officeDocument/2006/relationships/font" Target="fonts/font17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font" Target="fonts/font16.fntdata"/><Relationship Id="rId48" Type="http://schemas.openxmlformats.org/officeDocument/2006/relationships/viewProps" Target="viewProps.xml"/><Relationship Id="rId8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5de28faa3d_0_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5de28faa3d_0_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5d7b7490bd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5d7b7490bd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521362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5d7b7490bd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5d7b7490bd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64582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5d7b7490bd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5d7b7490bd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89534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5d7b7490bd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5d7b7490bd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69122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4eeaa1f07e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6" name="Google Shape;696;g4eeaa1f07e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4eeaa1f07e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6" name="Google Shape;696;g4eeaa1f07e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779687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4eeaa1f07e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6" name="Google Shape;696;g4eeaa1f07e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678210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4eeaa1f07e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6" name="Google Shape;696;g4eeaa1f07e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015876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4eeaa1f07e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6" name="Google Shape;696;g4eeaa1f07e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6856255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4eeaa1f07e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6" name="Google Shape;696;g4eeaa1f07e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885045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5d7b7490b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5d7b7490b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4eeaa1f07e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6" name="Google Shape;696;g4eeaa1f07e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8579637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4b040c1fbd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7" name="Google Shape;427;g4b040c1fbd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g5de28faa3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3" name="Google Shape;703;g5de28faa3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5de28faa3d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8" name="Google Shape;708;g5de28faa3d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5d7b7490bd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5d7b7490bd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5d7b7490bd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5d7b7490bd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18502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5d7b7490bd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5d7b7490bd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80641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4e7f31892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9" name="Google Shape;579;g4e7f31892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5d7b7490bd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5d7b7490bd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47928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5d7b7490bd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5d7b7490bd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5394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5d7b7490bd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5d7b7490bd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16830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hyperlink" Target="https://goo.gl/FPuxtt" TargetMode="External"/><Relationship Id="rId7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goo.gl/Pq3tP4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hyperlink" Target="https://ucfai.org/signin" TargetMode="External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hyperlink" Target="https://goo.gl/FPuxtt" TargetMode="External"/><Relationship Id="rId7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6" Type="http://schemas.openxmlformats.org/officeDocument/2006/relationships/hyperlink" Target="http://goo.gl/Pq3tP4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png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hyperlink" Target="https://goo.gl/FPuxtt" TargetMode="External"/><Relationship Id="rId7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Relationship Id="rId6" Type="http://schemas.openxmlformats.org/officeDocument/2006/relationships/hyperlink" Target="http://goo.gl/Pq3tP4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595308" y="47498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8595300" y="4749900"/>
            <a:ext cx="548700" cy="393600"/>
          </a:xfrm>
          <a:prstGeom prst="rect">
            <a:avLst/>
          </a:prstGeom>
          <a:solidFill>
            <a:srgbClr val="3233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311708" y="3016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311700" y="23912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ubTitle" idx="2"/>
          </p:nvPr>
        </p:nvSpPr>
        <p:spPr>
          <a:xfrm>
            <a:off x="7426475" y="4749900"/>
            <a:ext cx="17178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400">
                <a:solidFill>
                  <a:srgbClr val="EEEEEE"/>
                </a:solidFill>
              </a:defRPr>
            </a:lvl1pPr>
            <a:lvl2pPr lv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e Believe">
  <p:cSld name="TITLE_AND_BODY_2_1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 txBox="1">
            <a:spLocks noGrp="1"/>
          </p:cNvSpPr>
          <p:nvPr>
            <p:ph type="sldNum" idx="12"/>
          </p:nvPr>
        </p:nvSpPr>
        <p:spPr>
          <a:xfrm>
            <a:off x="8595308" y="47498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0" name="Google Shape;50;p11"/>
          <p:cNvSpPr txBox="1"/>
          <p:nvPr/>
        </p:nvSpPr>
        <p:spPr>
          <a:xfrm>
            <a:off x="311700" y="984775"/>
            <a:ext cx="8520600" cy="36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556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EFEFE"/>
              </a:buClr>
              <a:buSzPts val="2000"/>
              <a:buFont typeface="Source Sans Pro"/>
              <a:buChar char="-"/>
            </a:pPr>
            <a:r>
              <a:rPr lang="en" sz="2000" b="0" i="0" u="none" strike="noStrike" cap="non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Community is important.</a:t>
            </a:r>
            <a:endParaRPr sz="2000" b="0" i="0" u="none" strike="noStrike" cap="none">
              <a:solidFill>
                <a:srgbClr val="FEFEFE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457200" marR="0" lvl="0" indent="-3556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EFEFE"/>
              </a:buClr>
              <a:buSzPts val="2000"/>
              <a:buFont typeface="Source Sans Pro"/>
              <a:buChar char="-"/>
            </a:pPr>
            <a:r>
              <a:rPr lang="en" sz="2000" b="0" i="0" u="none" strike="noStrike" cap="non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We don’t know everything.</a:t>
            </a:r>
            <a:endParaRPr sz="2000" b="0" i="0" u="none" strike="noStrike" cap="none">
              <a:solidFill>
                <a:srgbClr val="FEFEFE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457200" marR="0" lvl="0" indent="-3556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FEFEFE"/>
              </a:buClr>
              <a:buSzPts val="2000"/>
              <a:buFont typeface="Source Sans Pro"/>
              <a:buChar char="-"/>
            </a:pPr>
            <a:r>
              <a:rPr lang="en" sz="2000" b="0" i="0" u="none" strike="noStrike" cap="non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Students should teach students.</a:t>
            </a:r>
            <a:endParaRPr sz="2000" b="0" i="0" u="none" strike="noStrike" cap="none">
              <a:solidFill>
                <a:srgbClr val="FEFEFE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1" name="Google Shape;51;p11"/>
          <p:cNvSpPr txBox="1"/>
          <p:nvPr/>
        </p:nvSpPr>
        <p:spPr>
          <a:xfrm>
            <a:off x="311700" y="311700"/>
            <a:ext cx="8520600" cy="5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" sz="2800" b="1" i="0" u="none" strike="noStrike" cap="none">
                <a:solidFill>
                  <a:srgbClr val="F8C700"/>
                </a:solidFill>
                <a:latin typeface="PT Sans"/>
                <a:ea typeface="PT Sans"/>
                <a:cs typeface="PT Sans"/>
                <a:sym typeface="PT Sans"/>
              </a:rPr>
              <a:t>We Believe</a:t>
            </a:r>
            <a:endParaRPr sz="2800" b="1" i="0" u="none" strike="noStrike" cap="none">
              <a:solidFill>
                <a:srgbClr val="F8C700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ordinators">
  <p:cSld name="TITLE_AND_BODY_2_1_2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>
            <a:spLocks noGrp="1"/>
          </p:cNvSpPr>
          <p:nvPr>
            <p:ph type="sldNum" idx="12"/>
          </p:nvPr>
        </p:nvSpPr>
        <p:spPr>
          <a:xfrm>
            <a:off x="8595308" y="47498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4" name="Google Shape;54;p12"/>
          <p:cNvSpPr txBox="1"/>
          <p:nvPr/>
        </p:nvSpPr>
        <p:spPr>
          <a:xfrm>
            <a:off x="311700" y="984775"/>
            <a:ext cx="8520600" cy="36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556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EFEFE"/>
              </a:buClr>
              <a:buSzPts val="2000"/>
              <a:buFont typeface="Source Sans Pro"/>
              <a:buChar char="-"/>
            </a:pPr>
            <a:r>
              <a:rPr lang="en" sz="2000" b="0" i="0" u="none" strike="noStrike" cap="non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(TA) Felix Sosa </a:t>
            </a:r>
            <a:endParaRPr sz="2000" b="0" i="0" u="none" strike="noStrike" cap="none">
              <a:solidFill>
                <a:srgbClr val="FEFEFE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457200" marR="0" lvl="0" indent="-3556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EFEFE"/>
              </a:buClr>
              <a:buSzPts val="2000"/>
              <a:buFont typeface="Source Sans Pro"/>
              <a:buChar char="-"/>
            </a:pPr>
            <a:r>
              <a:rPr lang="en" sz="2000" b="0" i="0" u="none" strike="noStrike" cap="non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(TA) John Muchovej</a:t>
            </a:r>
            <a:endParaRPr sz="2000" b="0" i="0" u="none" strike="noStrike" cap="none">
              <a:solidFill>
                <a:srgbClr val="FEFEFE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457200" marR="0" lvl="0" indent="-3556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FEFEFE"/>
              </a:buClr>
              <a:buSzPts val="2000"/>
              <a:buFont typeface="Source Sans Pro"/>
              <a:buChar char="-"/>
            </a:pPr>
            <a:r>
              <a:rPr lang="en" sz="2000" b="0" i="0" u="none" strike="noStrike" cap="non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(TA) Richard DiBacco</a:t>
            </a:r>
            <a:endParaRPr sz="2000" b="0" i="0" u="none" strike="noStrike" cap="none">
              <a:solidFill>
                <a:srgbClr val="FEFEFE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5" name="Google Shape;55;p12"/>
          <p:cNvSpPr txBox="1"/>
          <p:nvPr/>
        </p:nvSpPr>
        <p:spPr>
          <a:xfrm>
            <a:off x="311700" y="311700"/>
            <a:ext cx="8520600" cy="5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" sz="2800" b="1" i="0" u="none" strike="noStrike" cap="none">
                <a:solidFill>
                  <a:srgbClr val="F8C700"/>
                </a:solidFill>
                <a:latin typeface="PT Sans"/>
                <a:ea typeface="PT Sans"/>
                <a:cs typeface="PT Sans"/>
                <a:sym typeface="PT Sans"/>
              </a:rPr>
              <a:t>Coordinators</a:t>
            </a:r>
            <a:endParaRPr sz="2800" b="1" i="0" u="none" strike="noStrike" cap="none">
              <a:solidFill>
                <a:srgbClr val="F8C700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eeting Structure">
  <p:cSld name="TITLE_AND_BODY_2_1_1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3"/>
          <p:cNvSpPr txBox="1">
            <a:spLocks noGrp="1"/>
          </p:cNvSpPr>
          <p:nvPr>
            <p:ph type="sldNum" idx="12"/>
          </p:nvPr>
        </p:nvSpPr>
        <p:spPr>
          <a:xfrm>
            <a:off x="8595308" y="47498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8" name="Google Shape;58;p13"/>
          <p:cNvSpPr txBox="1"/>
          <p:nvPr/>
        </p:nvSpPr>
        <p:spPr>
          <a:xfrm>
            <a:off x="311700" y="984775"/>
            <a:ext cx="8520600" cy="364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556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EFEFE"/>
              </a:buClr>
              <a:buSzPts val="2000"/>
              <a:buFont typeface="Source Sans Pro"/>
              <a:buChar char="-"/>
            </a:pPr>
            <a:r>
              <a:rPr lang="en" sz="2000" b="0" i="0" u="none" strike="noStrike" cap="non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Breadth first</a:t>
            </a:r>
            <a:endParaRPr sz="2000" b="0" i="0" u="none" strike="noStrike" cap="none">
              <a:solidFill>
                <a:srgbClr val="FEFEFE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457200" marR="0" lvl="0" indent="-3556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EFEFE"/>
              </a:buClr>
              <a:buSzPts val="2000"/>
              <a:buFont typeface="Source Sans Pro"/>
              <a:buChar char="-"/>
            </a:pPr>
            <a:r>
              <a:rPr lang="en" sz="2000" b="0" i="0" u="none" strike="noStrike" cap="non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Lecture to Workshop</a:t>
            </a:r>
            <a:endParaRPr sz="2000" b="0" i="0" u="none" strike="noStrike" cap="none">
              <a:solidFill>
                <a:srgbClr val="FEFEFE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457200" marR="0" lvl="0" indent="-3556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FEFEFE"/>
              </a:buClr>
              <a:buSzPts val="2000"/>
              <a:buFont typeface="Source Sans Pro"/>
              <a:buChar char="-"/>
            </a:pPr>
            <a:r>
              <a:rPr lang="en" sz="2000" b="0" i="0" u="none" strike="noStrike" cap="non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Big to Small, then Present to Future</a:t>
            </a:r>
            <a:endParaRPr sz="2000" b="0" i="0" u="none" strike="noStrike" cap="none">
              <a:solidFill>
                <a:srgbClr val="FEFEFE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9" name="Google Shape;59;p13"/>
          <p:cNvSpPr txBox="1"/>
          <p:nvPr/>
        </p:nvSpPr>
        <p:spPr>
          <a:xfrm>
            <a:off x="311700" y="311700"/>
            <a:ext cx="8520600" cy="5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" sz="2800" b="1" i="0" u="none" strike="noStrike" cap="none">
                <a:solidFill>
                  <a:srgbClr val="F8C700"/>
                </a:solidFill>
                <a:latin typeface="PT Sans"/>
                <a:ea typeface="PT Sans"/>
                <a:cs typeface="PT Sans"/>
                <a:sym typeface="PT Sans"/>
              </a:rPr>
              <a:t>Meeting Structure</a:t>
            </a:r>
            <a:endParaRPr sz="2800" b="1" i="0" u="none" strike="noStrike" cap="none">
              <a:solidFill>
                <a:srgbClr val="F8C700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bose Syllabus: Fall 2017">
  <p:cSld name="TITLE_AND_BODY_2_1_1_1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/>
        </p:nvSpPr>
        <p:spPr>
          <a:xfrm>
            <a:off x="311700" y="984775"/>
            <a:ext cx="8520600" cy="36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556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EFEFE"/>
              </a:buClr>
              <a:buSzPts val="2000"/>
              <a:buFont typeface="Source Sans Pro"/>
              <a:buChar char="-"/>
            </a:pPr>
            <a:r>
              <a:rPr lang="en" sz="2000" b="0" i="0" u="none" strike="noStrike" cap="non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U0: Neural Networks</a:t>
            </a:r>
            <a:endParaRPr sz="2000" b="0" i="0" u="none" strike="noStrike" cap="none">
              <a:solidFill>
                <a:srgbClr val="FEFEFE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914400" marR="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Font typeface="Source Sans Pro"/>
              <a:buChar char="-"/>
            </a:pPr>
            <a:r>
              <a:rPr lang="en" sz="1800" b="0" i="0" u="none" strike="noStrike" cap="non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(09/27) Lecture: An Intro to Neural Networks</a:t>
            </a:r>
            <a:endParaRPr sz="1800" b="0" i="0" u="none" strike="noStrike" cap="none">
              <a:solidFill>
                <a:srgbClr val="FEFEFE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914400" marR="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Font typeface="Source Sans Pro"/>
              <a:buChar char="-"/>
            </a:pPr>
            <a:r>
              <a:rPr lang="en" sz="1800" b="0" i="0" u="none" strike="noStrike" cap="non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(10/07) Workshop: Building Your Own Neural Network</a:t>
            </a:r>
            <a:endParaRPr sz="1800" b="0" i="0" u="none" strike="noStrike" cap="none">
              <a:solidFill>
                <a:srgbClr val="FEFEFE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2000"/>
              <a:buFont typeface="Source Sans Pro"/>
              <a:buChar char="-"/>
            </a:pPr>
            <a:r>
              <a:rPr lang="en" sz="2000" b="0" i="0" u="none" strike="noStrike" cap="non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U1: Reinforcement Learning</a:t>
            </a:r>
            <a:endParaRPr sz="2000" b="0" i="0" u="none" strike="noStrike" cap="none">
              <a:solidFill>
                <a:srgbClr val="FEFEFE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914400" marR="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Font typeface="Source Sans Pro"/>
              <a:buChar char="-"/>
            </a:pPr>
            <a:r>
              <a:rPr lang="en" sz="1800" b="0" i="0" u="none" strike="noStrike" cap="non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(10/11) Lecture: An Intro to Reinforcement Learning</a:t>
            </a:r>
            <a:endParaRPr sz="1800" b="0" i="0" u="none" strike="noStrike" cap="none">
              <a:solidFill>
                <a:srgbClr val="FEFEFE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914400" marR="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Font typeface="Source Sans Pro"/>
              <a:buChar char="-"/>
            </a:pPr>
            <a:r>
              <a:rPr lang="en" sz="1800" b="0" i="0" u="none" strike="noStrike" cap="non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(10/18) Lecture: Solving a Markov Decision Process</a:t>
            </a:r>
            <a:endParaRPr sz="1800" b="0" i="0" u="none" strike="noStrike" cap="none">
              <a:solidFill>
                <a:srgbClr val="FEFEFE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8C700"/>
              </a:buClr>
              <a:buSzPts val="2000"/>
              <a:buFont typeface="Source Sans Pro"/>
              <a:buChar char="-"/>
            </a:pPr>
            <a:r>
              <a:rPr lang="en" sz="2000" b="1" i="0" u="none" strike="noStrike" cap="none">
                <a:solidFill>
                  <a:srgbClr val="F8C7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U2: Advanced Topics</a:t>
            </a:r>
            <a:endParaRPr sz="2000" b="1" i="0" u="none" strike="noStrike" cap="none">
              <a:solidFill>
                <a:srgbClr val="F8C7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914400" marR="0" lvl="1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B2F8"/>
              </a:buClr>
              <a:buSzPts val="2000"/>
              <a:buFont typeface="Source Sans Pro"/>
              <a:buChar char="-"/>
            </a:pPr>
            <a:r>
              <a:rPr lang="en" sz="1800" b="0" i="0" u="none" strike="noStrike" cap="none">
                <a:solidFill>
                  <a:srgbClr val="0DB2F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(11/01) Lecture: Intro to Evolutionary Computation (Dr. Annie Wu)</a:t>
            </a:r>
            <a:endParaRPr sz="2000" b="0" i="0" u="none" strike="noStrike" cap="none">
              <a:solidFill>
                <a:srgbClr val="0DB2F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914400" marR="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8C700"/>
              </a:buClr>
              <a:buSzPts val="1800"/>
              <a:buFont typeface="Source Sans Pro"/>
              <a:buChar char="-"/>
            </a:pPr>
            <a:r>
              <a:rPr lang="en" sz="1800" b="0" i="0" u="none" strike="noStrike" cap="none">
                <a:solidFill>
                  <a:srgbClr val="F8C7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(11/08) Lecture: Intro to Neuroevolutionary Computation</a:t>
            </a:r>
            <a:endParaRPr sz="1800" b="0" i="0" u="none" strike="noStrike" cap="none">
              <a:solidFill>
                <a:srgbClr val="F8C7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914400" marR="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8C700"/>
              </a:buClr>
              <a:buSzPts val="1800"/>
              <a:buFont typeface="Source Sans Pro"/>
              <a:buChar char="-"/>
            </a:pPr>
            <a:r>
              <a:rPr lang="en" sz="1800" b="0" i="0" u="none" strike="noStrike" cap="none">
                <a:solidFill>
                  <a:srgbClr val="F8C7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(11/15) Lecture: Building Machines that Learn and Think like People</a:t>
            </a:r>
            <a:endParaRPr sz="2000" b="0" i="0" u="none" strike="noStrike" cap="none">
              <a:solidFill>
                <a:srgbClr val="F8C7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2" name="Google Shape;62;p14"/>
          <p:cNvSpPr txBox="1">
            <a:spLocks noGrp="1"/>
          </p:cNvSpPr>
          <p:nvPr>
            <p:ph type="sldNum" idx="12"/>
          </p:nvPr>
        </p:nvSpPr>
        <p:spPr>
          <a:xfrm>
            <a:off x="8595308" y="47498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3" name="Google Shape;63;p14"/>
          <p:cNvSpPr txBox="1"/>
          <p:nvPr/>
        </p:nvSpPr>
        <p:spPr>
          <a:xfrm>
            <a:off x="311700" y="311700"/>
            <a:ext cx="8520600" cy="5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" sz="2800" b="1" i="0" u="none" strike="noStrike" cap="none">
                <a:solidFill>
                  <a:srgbClr val="F8C700"/>
                </a:solidFill>
                <a:latin typeface="PT Sans"/>
                <a:ea typeface="PT Sans"/>
                <a:cs typeface="PT Sans"/>
                <a:sym typeface="PT Sans"/>
              </a:rPr>
              <a:t>Syllabus: </a:t>
            </a:r>
            <a:r>
              <a:rPr lang="en" sz="2800" b="1" i="0" u="none" strike="noStrike" cap="none">
                <a:solidFill>
                  <a:srgbClr val="FEFEFE"/>
                </a:solidFill>
                <a:latin typeface="PT Sans"/>
                <a:ea typeface="PT Sans"/>
                <a:cs typeface="PT Sans"/>
                <a:sym typeface="PT Sans"/>
              </a:rPr>
              <a:t>Fall 2017</a:t>
            </a:r>
            <a:endParaRPr sz="2800" b="1" i="0" u="none" strike="noStrike" cap="none">
              <a:solidFill>
                <a:srgbClr val="F8C700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bose Syllabus: Fall 2017 Next">
  <p:cSld name="TITLE_AND_BODY_2_1_1_1_2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 txBox="1"/>
          <p:nvPr/>
        </p:nvSpPr>
        <p:spPr>
          <a:xfrm>
            <a:off x="311700" y="984775"/>
            <a:ext cx="8520600" cy="36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556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ource Sans Pro"/>
              <a:buChar char="-"/>
            </a:pPr>
            <a:r>
              <a:rPr lang="en" sz="20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U0: Neural Networks</a:t>
            </a:r>
            <a:endParaRPr sz="2000" b="0" i="0" u="none" strike="noStrike" cap="none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914400" marR="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ource Sans Pro"/>
              <a:buChar char="-"/>
            </a:pPr>
            <a:r>
              <a:rPr lang="en" sz="18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(09/27) Lecture: An Intro to Neural Networks</a:t>
            </a:r>
            <a:endParaRPr sz="1800" b="0" i="0" u="none" strike="noStrike" cap="none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914400" marR="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ource Sans Pro"/>
              <a:buChar char="-"/>
            </a:pPr>
            <a:r>
              <a:rPr lang="en" sz="18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(10/07) Workshop: Building Your Own Neural Network</a:t>
            </a:r>
            <a:endParaRPr sz="1800" b="0" i="0" u="none" strike="noStrike" cap="none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2000"/>
              <a:buFont typeface="Source Sans Pro"/>
              <a:buChar char="-"/>
            </a:pPr>
            <a:r>
              <a:rPr lang="en" sz="2000" b="0" i="0" u="none" strike="noStrike" cap="non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U1: Reinforcement Learning</a:t>
            </a:r>
            <a:endParaRPr sz="2000" b="0" i="0" u="none" strike="noStrike" cap="none">
              <a:solidFill>
                <a:srgbClr val="FEFEFE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914400" marR="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Font typeface="Source Sans Pro"/>
              <a:buChar char="-"/>
            </a:pPr>
            <a:r>
              <a:rPr lang="en" sz="1800" b="0" i="0" u="none" strike="noStrike" cap="non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(10/11) Lecture: An Intro to Reinforcement Learning</a:t>
            </a:r>
            <a:endParaRPr sz="1800" b="0" i="0" u="none" strike="noStrike" cap="none">
              <a:solidFill>
                <a:srgbClr val="FEFEFE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914400" marR="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Font typeface="Source Sans Pro"/>
              <a:buChar char="-"/>
            </a:pPr>
            <a:r>
              <a:rPr lang="en" sz="1800" b="0" i="0" u="none" strike="noStrike" cap="non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(10/18) Lecture: Solving a Markov Decision Process</a:t>
            </a:r>
            <a:endParaRPr sz="1800" b="0" i="0" u="none" strike="noStrike" cap="none">
              <a:solidFill>
                <a:srgbClr val="FEFEFE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8C700"/>
              </a:buClr>
              <a:buSzPts val="2000"/>
              <a:buFont typeface="Source Sans Pro"/>
              <a:buChar char="-"/>
            </a:pPr>
            <a:r>
              <a:rPr lang="en" sz="2000" b="1" i="0" u="none" strike="noStrike" cap="none">
                <a:solidFill>
                  <a:srgbClr val="F8C7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U2: Advanced Topics</a:t>
            </a:r>
            <a:endParaRPr sz="2000" b="1" i="0" u="none" strike="noStrike" cap="none">
              <a:solidFill>
                <a:srgbClr val="F8C7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914400" marR="0" lvl="1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B2F8"/>
              </a:buClr>
              <a:buSzPts val="2000"/>
              <a:buFont typeface="Source Sans Pro"/>
              <a:buChar char="-"/>
            </a:pPr>
            <a:r>
              <a:rPr lang="en" sz="1800" b="0" i="0" u="none" strike="noStrike" cap="none">
                <a:solidFill>
                  <a:srgbClr val="0DB2F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(11/01) Lecture: Intro to Evolutionary Computation (Dr. Annie Wu)</a:t>
            </a:r>
            <a:endParaRPr sz="2000" b="0" i="0" u="none" strike="noStrike" cap="none">
              <a:solidFill>
                <a:srgbClr val="0DB2F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914400" marR="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8C700"/>
              </a:buClr>
              <a:buSzPts val="1800"/>
              <a:buFont typeface="Source Sans Pro"/>
              <a:buChar char="-"/>
            </a:pPr>
            <a:r>
              <a:rPr lang="en" sz="1800" b="0" i="0" u="none" strike="noStrike" cap="none">
                <a:solidFill>
                  <a:srgbClr val="F8C7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(11/08) Lecture: Intro to Neuroevolutionary Computation</a:t>
            </a:r>
            <a:endParaRPr sz="1800" b="0" i="0" u="none" strike="noStrike" cap="none">
              <a:solidFill>
                <a:srgbClr val="F8C7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914400" marR="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8C700"/>
              </a:buClr>
              <a:buSzPts val="1800"/>
              <a:buFont typeface="Source Sans Pro"/>
              <a:buChar char="-"/>
            </a:pPr>
            <a:r>
              <a:rPr lang="en" sz="1800" b="0" i="0" u="none" strike="noStrike" cap="none">
                <a:solidFill>
                  <a:srgbClr val="F8C7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(11/15) Lecture: Building Machines that Learn and Think like People</a:t>
            </a:r>
            <a:endParaRPr sz="2000" b="1" i="0" u="none" strike="noStrike" cap="none">
              <a:solidFill>
                <a:srgbClr val="F8C7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6" name="Google Shape;66;p15"/>
          <p:cNvSpPr txBox="1">
            <a:spLocks noGrp="1"/>
          </p:cNvSpPr>
          <p:nvPr>
            <p:ph type="sldNum" idx="12"/>
          </p:nvPr>
        </p:nvSpPr>
        <p:spPr>
          <a:xfrm>
            <a:off x="8595308" y="47498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7" name="Google Shape;67;p15"/>
          <p:cNvSpPr txBox="1"/>
          <p:nvPr/>
        </p:nvSpPr>
        <p:spPr>
          <a:xfrm>
            <a:off x="311700" y="311700"/>
            <a:ext cx="8520600" cy="5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" sz="2800" b="1" i="0" u="none" strike="noStrike" cap="none">
                <a:solidFill>
                  <a:srgbClr val="F8C700"/>
                </a:solidFill>
                <a:latin typeface="PT Sans"/>
                <a:ea typeface="PT Sans"/>
                <a:cs typeface="PT Sans"/>
                <a:sym typeface="PT Sans"/>
              </a:rPr>
              <a:t>Syllabus: </a:t>
            </a:r>
            <a:r>
              <a:rPr lang="en" sz="2800" b="1" i="0" u="none" strike="noStrike" cap="none">
                <a:solidFill>
                  <a:srgbClr val="FEFEFE"/>
                </a:solidFill>
                <a:latin typeface="PT Sans"/>
                <a:ea typeface="PT Sans"/>
                <a:cs typeface="PT Sans"/>
                <a:sym typeface="PT Sans"/>
              </a:rPr>
              <a:t>Fall 2017</a:t>
            </a:r>
            <a:endParaRPr sz="2800" b="1" i="0" u="none" strike="noStrike" cap="none">
              <a:solidFill>
                <a:srgbClr val="F8C700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mon Syllabus: Fall 2017">
  <p:cSld name="TITLE_AND_BODY_2_1_1_1_1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/>
        </p:nvSpPr>
        <p:spPr>
          <a:xfrm>
            <a:off x="311700" y="984775"/>
            <a:ext cx="8520600" cy="36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556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8C700"/>
              </a:buClr>
              <a:buSzPts val="2000"/>
              <a:buFont typeface="Source Sans Pro"/>
              <a:buChar char="-"/>
            </a:pPr>
            <a:r>
              <a:rPr lang="en" sz="2000" b="1" i="0" u="none" strike="noStrike" cap="none">
                <a:solidFill>
                  <a:srgbClr val="F8C7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U0: Neural Networks (Sep 20, 27)</a:t>
            </a:r>
            <a:endParaRPr sz="2000" b="1" i="0" u="none" strike="noStrike" cap="none">
              <a:solidFill>
                <a:srgbClr val="F8C7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914400" marR="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B2F8"/>
              </a:buClr>
              <a:buSzPts val="1800"/>
              <a:buFont typeface="Source Sans Pro"/>
              <a:buChar char="-"/>
            </a:pPr>
            <a:r>
              <a:rPr lang="en" sz="1800" b="0" i="0" u="none" strike="noStrike" cap="none">
                <a:solidFill>
                  <a:srgbClr val="0DB2F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Lecture: An Intro to Neural Networks</a:t>
            </a:r>
            <a:endParaRPr sz="1800" b="0" i="0" u="none" strike="noStrike" cap="none">
              <a:solidFill>
                <a:srgbClr val="0DB2F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914400" marR="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8C700"/>
              </a:buClr>
              <a:buSzPts val="1800"/>
              <a:buFont typeface="Source Sans Pro"/>
              <a:buChar char="-"/>
            </a:pPr>
            <a:r>
              <a:rPr lang="en" sz="1800" b="0" i="0" u="none" strike="noStrike" cap="none">
                <a:solidFill>
                  <a:srgbClr val="F8C7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Workshop: Building Your Own Neural Network</a:t>
            </a:r>
            <a:endParaRPr sz="1800" b="0" i="0" u="none" strike="noStrike" cap="none">
              <a:solidFill>
                <a:srgbClr val="F8C7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2000"/>
              <a:buFont typeface="Source Sans Pro"/>
              <a:buChar char="-"/>
            </a:pPr>
            <a:r>
              <a:rPr lang="en" sz="2000" b="0" i="0" u="none" strike="noStrike" cap="non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U1: Reinforcement Learning (Oct 11, 18)</a:t>
            </a:r>
            <a:endParaRPr sz="2000" b="0" i="0" u="none" strike="noStrike" cap="none">
              <a:solidFill>
                <a:srgbClr val="FEFEFE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2000"/>
              <a:buFont typeface="Source Sans Pro"/>
              <a:buChar char="-"/>
            </a:pPr>
            <a:r>
              <a:rPr lang="en" sz="2000" b="0" i="0" u="none" strike="noStrike" cap="non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U2: Topics of Active Research (Nov 01, 08)</a:t>
            </a:r>
            <a:endParaRPr sz="2000" b="1" i="0" u="none" strike="noStrike" cap="none">
              <a:solidFill>
                <a:srgbClr val="F8C7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70" name="Google Shape;70;p16"/>
          <p:cNvSpPr txBox="1">
            <a:spLocks noGrp="1"/>
          </p:cNvSpPr>
          <p:nvPr>
            <p:ph type="sldNum" idx="12"/>
          </p:nvPr>
        </p:nvSpPr>
        <p:spPr>
          <a:xfrm>
            <a:off x="8595308" y="47498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1" name="Google Shape;71;p16"/>
          <p:cNvSpPr txBox="1"/>
          <p:nvPr/>
        </p:nvSpPr>
        <p:spPr>
          <a:xfrm>
            <a:off x="311700" y="311700"/>
            <a:ext cx="8520600" cy="5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" sz="2800" b="1" i="0" u="none" strike="noStrike" cap="none">
                <a:solidFill>
                  <a:srgbClr val="F8C700"/>
                </a:solidFill>
                <a:latin typeface="PT Sans"/>
                <a:ea typeface="PT Sans"/>
                <a:cs typeface="PT Sans"/>
                <a:sym typeface="PT Sans"/>
              </a:rPr>
              <a:t>Syllabus: </a:t>
            </a:r>
            <a:r>
              <a:rPr lang="en" sz="2800" b="1" i="0" u="none" strike="noStrike" cap="none">
                <a:solidFill>
                  <a:srgbClr val="FEFEFE"/>
                </a:solidFill>
                <a:latin typeface="PT Sans"/>
                <a:ea typeface="PT Sans"/>
                <a:cs typeface="PT Sans"/>
                <a:sym typeface="PT Sans"/>
              </a:rPr>
              <a:t>Fall 2017</a:t>
            </a:r>
            <a:endParaRPr sz="2800" b="1" i="0" u="none" strike="noStrike" cap="none">
              <a:solidFill>
                <a:srgbClr val="F8C700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">
  <p:cSld name="TITLE_AND_BODY_1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"/>
          <p:cNvSpPr txBox="1">
            <a:spLocks noGrp="1"/>
          </p:cNvSpPr>
          <p:nvPr>
            <p:ph type="title"/>
          </p:nvPr>
        </p:nvSpPr>
        <p:spPr>
          <a:xfrm>
            <a:off x="311700" y="3145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7"/>
          <p:cNvSpPr txBox="1">
            <a:spLocks noGrp="1"/>
          </p:cNvSpPr>
          <p:nvPr>
            <p:ph type="body" idx="1"/>
          </p:nvPr>
        </p:nvSpPr>
        <p:spPr>
          <a:xfrm>
            <a:off x="311700" y="1021924"/>
            <a:ext cx="8520600" cy="3593100"/>
          </a:xfrm>
          <a:prstGeom prst="rect">
            <a:avLst/>
          </a:prstGeom>
          <a:solidFill>
            <a:srgbClr val="32333D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2000"/>
              <a:buFont typeface="Space Mono"/>
              <a:buChar char="●"/>
              <a:defRPr sz="2000">
                <a:solidFill>
                  <a:srgbClr val="FEFEFE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marL="914400" lvl="1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Font typeface="Space Mono"/>
              <a:buChar char="○"/>
              <a:defRPr sz="1800">
                <a:solidFill>
                  <a:srgbClr val="FEFEFE"/>
                </a:solidFill>
                <a:latin typeface="Space Mono"/>
                <a:ea typeface="Space Mono"/>
                <a:cs typeface="Space Mono"/>
                <a:sym typeface="Space Mono"/>
              </a:defRPr>
            </a:lvl2pPr>
            <a:lvl3pPr marL="1371600" lvl="2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600"/>
              <a:buFont typeface="Space Mono"/>
              <a:buChar char="■"/>
              <a:defRPr sz="1600">
                <a:solidFill>
                  <a:srgbClr val="FEFEFE"/>
                </a:solidFill>
                <a:latin typeface="Space Mono"/>
                <a:ea typeface="Space Mono"/>
                <a:cs typeface="Space Mono"/>
                <a:sym typeface="Space Mono"/>
              </a:defRPr>
            </a:lvl3pPr>
            <a:lvl4pPr marL="1828800" lvl="3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400"/>
              <a:buFont typeface="Space Mono"/>
              <a:buChar char="●"/>
              <a:defRPr>
                <a:solidFill>
                  <a:srgbClr val="FEFEFE"/>
                </a:solidFill>
                <a:latin typeface="Space Mono"/>
                <a:ea typeface="Space Mono"/>
                <a:cs typeface="Space Mono"/>
                <a:sym typeface="Space Mono"/>
              </a:defRPr>
            </a:lvl4pPr>
            <a:lvl5pPr marL="2286000" lvl="4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400"/>
              <a:buFont typeface="Space Mono"/>
              <a:buChar char="○"/>
              <a:defRPr>
                <a:solidFill>
                  <a:srgbClr val="FEFEFE"/>
                </a:solidFill>
                <a:latin typeface="Space Mono"/>
                <a:ea typeface="Space Mono"/>
                <a:cs typeface="Space Mono"/>
                <a:sym typeface="Space Mono"/>
              </a:defRPr>
            </a:lvl5pPr>
            <a:lvl6pPr marL="2743200" lvl="5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400"/>
              <a:buFont typeface="Space Mono"/>
              <a:buChar char="■"/>
              <a:defRPr>
                <a:solidFill>
                  <a:srgbClr val="FEFEFE"/>
                </a:solidFill>
                <a:latin typeface="Space Mono"/>
                <a:ea typeface="Space Mono"/>
                <a:cs typeface="Space Mono"/>
                <a:sym typeface="Space Mono"/>
              </a:defRPr>
            </a:lvl6pPr>
            <a:lvl7pPr marL="3200400" lvl="6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400"/>
              <a:buFont typeface="Space Mono"/>
              <a:buChar char="●"/>
              <a:defRPr>
                <a:solidFill>
                  <a:srgbClr val="FEFEFE"/>
                </a:solidFill>
                <a:latin typeface="Space Mono"/>
                <a:ea typeface="Space Mono"/>
                <a:cs typeface="Space Mono"/>
                <a:sym typeface="Space Mono"/>
              </a:defRPr>
            </a:lvl7pPr>
            <a:lvl8pPr marL="3657600" lvl="7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400"/>
              <a:buFont typeface="Space Mono"/>
              <a:buChar char="○"/>
              <a:defRPr>
                <a:solidFill>
                  <a:srgbClr val="FEFEFE"/>
                </a:solidFill>
                <a:latin typeface="Space Mono"/>
                <a:ea typeface="Space Mono"/>
                <a:cs typeface="Space Mono"/>
                <a:sym typeface="Space Mono"/>
              </a:defRPr>
            </a:lvl8pPr>
            <a:lvl9pPr marL="4114800" lvl="8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400"/>
              <a:buFont typeface="Space Mono"/>
              <a:buChar char="■"/>
              <a:defRPr>
                <a:solidFill>
                  <a:srgbClr val="FEFEFE"/>
                </a:solidFill>
                <a:latin typeface="Space Mono"/>
                <a:ea typeface="Space Mono"/>
                <a:cs typeface="Space Mono"/>
                <a:sym typeface="Space Mono"/>
              </a:defRPr>
            </a:lvl9pPr>
          </a:lstStyle>
          <a:p>
            <a:endParaRPr/>
          </a:p>
        </p:txBody>
      </p:sp>
      <p:sp>
        <p:nvSpPr>
          <p:cNvPr id="75" name="Google Shape;75;p17"/>
          <p:cNvSpPr txBox="1">
            <a:spLocks noGrp="1"/>
          </p:cNvSpPr>
          <p:nvPr>
            <p:ph type="sldNum" idx="12"/>
          </p:nvPr>
        </p:nvSpPr>
        <p:spPr>
          <a:xfrm>
            <a:off x="8595308" y="47498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&amp; Word Explanation">
  <p:cSld name="TITLE_AND_TWO_COLUMNS_1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8"/>
          <p:cNvSpPr txBox="1">
            <a:spLocks noGrp="1"/>
          </p:cNvSpPr>
          <p:nvPr>
            <p:ph type="title"/>
          </p:nvPr>
        </p:nvSpPr>
        <p:spPr>
          <a:xfrm>
            <a:off x="311700" y="3145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8"/>
          <p:cNvSpPr txBox="1">
            <a:spLocks noGrp="1"/>
          </p:cNvSpPr>
          <p:nvPr>
            <p:ph type="body" idx="1"/>
          </p:nvPr>
        </p:nvSpPr>
        <p:spPr>
          <a:xfrm>
            <a:off x="311700" y="1021925"/>
            <a:ext cx="3999900" cy="3546900"/>
          </a:xfrm>
          <a:prstGeom prst="rect">
            <a:avLst/>
          </a:prstGeom>
          <a:solidFill>
            <a:srgbClr val="32333D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2000"/>
              <a:buFont typeface="Source Code Pro"/>
              <a:buChar char="●"/>
              <a:defRPr sz="2000">
                <a:solidFill>
                  <a:srgbClr val="FEFEFE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L="914400" lvl="1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Font typeface="Source Code Pro"/>
              <a:buChar char="○"/>
              <a:defRPr sz="1800">
                <a:solidFill>
                  <a:srgbClr val="FEFEFE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1371600" lvl="2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600"/>
              <a:buFont typeface="Source Code Pro"/>
              <a:buChar char="■"/>
              <a:defRPr sz="1600">
                <a:solidFill>
                  <a:srgbClr val="FEFEFE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1828800" lvl="3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400"/>
              <a:buFont typeface="Source Code Pro"/>
              <a:buChar char="●"/>
              <a:defRPr>
                <a:solidFill>
                  <a:srgbClr val="FEFEFE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2286000" lvl="4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200"/>
              <a:buFont typeface="Source Code Pro"/>
              <a:buChar char="○"/>
              <a:defRPr sz="1200">
                <a:solidFill>
                  <a:srgbClr val="FEFEFE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2743200" lvl="5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200"/>
              <a:buFont typeface="Source Code Pro"/>
              <a:buChar char="■"/>
              <a:defRPr sz="1200">
                <a:solidFill>
                  <a:srgbClr val="FEFEFE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3200400" lvl="6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200"/>
              <a:buFont typeface="Source Code Pro"/>
              <a:buChar char="●"/>
              <a:defRPr sz="1200">
                <a:solidFill>
                  <a:srgbClr val="FEFEFE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3657600" lvl="7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200"/>
              <a:buFont typeface="Source Code Pro"/>
              <a:buChar char="○"/>
              <a:defRPr sz="1200">
                <a:solidFill>
                  <a:srgbClr val="FEFEFE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4114800" lvl="8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200"/>
              <a:buFont typeface="Source Code Pro"/>
              <a:buChar char="■"/>
              <a:defRPr sz="1200">
                <a:solidFill>
                  <a:srgbClr val="FEFEFE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endParaRPr/>
          </a:p>
        </p:txBody>
      </p:sp>
      <p:sp>
        <p:nvSpPr>
          <p:cNvPr id="79" name="Google Shape;79;p18"/>
          <p:cNvSpPr txBox="1">
            <a:spLocks noGrp="1"/>
          </p:cNvSpPr>
          <p:nvPr>
            <p:ph type="sldNum" idx="12"/>
          </p:nvPr>
        </p:nvSpPr>
        <p:spPr>
          <a:xfrm>
            <a:off x="8595308" y="47498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0" name="Google Shape;80;p18"/>
          <p:cNvSpPr txBox="1">
            <a:spLocks noGrp="1"/>
          </p:cNvSpPr>
          <p:nvPr>
            <p:ph type="body" idx="2"/>
          </p:nvPr>
        </p:nvSpPr>
        <p:spPr>
          <a:xfrm>
            <a:off x="4832400" y="1021975"/>
            <a:ext cx="3999900" cy="35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1pPr>
            <a:lvl2pPr marL="914400" lvl="1" indent="-3429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30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81" name="Google Shape;81;p18"/>
          <p:cNvSpPr/>
          <p:nvPr/>
        </p:nvSpPr>
        <p:spPr>
          <a:xfrm>
            <a:off x="181200" y="887225"/>
            <a:ext cx="134700" cy="134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9"/>
          <p:cNvSpPr txBox="1">
            <a:spLocks noGrp="1"/>
          </p:cNvSpPr>
          <p:nvPr>
            <p:ph type="title"/>
          </p:nvPr>
        </p:nvSpPr>
        <p:spPr>
          <a:xfrm>
            <a:off x="311700" y="3117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4" name="Google Shape;84;p19"/>
          <p:cNvSpPr txBox="1">
            <a:spLocks noGrp="1"/>
          </p:cNvSpPr>
          <p:nvPr>
            <p:ph type="body" idx="1"/>
          </p:nvPr>
        </p:nvSpPr>
        <p:spPr>
          <a:xfrm>
            <a:off x="311700" y="1202100"/>
            <a:ext cx="2808000" cy="34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1pPr>
            <a:lvl2pPr marL="914400" lvl="1" indent="-3429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30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85" name="Google Shape;85;p19"/>
          <p:cNvSpPr txBox="1">
            <a:spLocks noGrp="1"/>
          </p:cNvSpPr>
          <p:nvPr>
            <p:ph type="sldNum" idx="12"/>
          </p:nvPr>
        </p:nvSpPr>
        <p:spPr>
          <a:xfrm>
            <a:off x="8595308" y="47498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0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88" name="Google Shape;88;p20"/>
          <p:cNvSpPr txBox="1">
            <a:spLocks noGrp="1"/>
          </p:cNvSpPr>
          <p:nvPr>
            <p:ph type="sldNum" idx="12"/>
          </p:nvPr>
        </p:nvSpPr>
        <p:spPr>
          <a:xfrm>
            <a:off x="8595308" y="47498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TITLE_AND_BODY_2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body" idx="1"/>
          </p:nvPr>
        </p:nvSpPr>
        <p:spPr>
          <a:xfrm>
            <a:off x="311700" y="984775"/>
            <a:ext cx="8520600" cy="36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  <a:defRPr sz="2000"/>
            </a:lvl1pPr>
            <a:lvl2pPr marL="914400" lvl="1" indent="-3429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AutoNum type="alphaLcPeriod"/>
              <a:defRPr sz="1800"/>
            </a:lvl2pPr>
            <a:lvl3pPr marL="1371600" lvl="2" indent="-330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AutoNum type="romanLcPeriod"/>
              <a:defRPr sz="1600"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AutoNum type="romanLcPeriod"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8595308" y="47498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" name="Google Shape;20;p3"/>
          <p:cNvSpPr txBox="1"/>
          <p:nvPr/>
        </p:nvSpPr>
        <p:spPr>
          <a:xfrm>
            <a:off x="311700" y="311700"/>
            <a:ext cx="8520600" cy="5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" sz="2800" b="1" i="0" u="none" strike="noStrike" cap="none">
                <a:solidFill>
                  <a:srgbClr val="F8C700"/>
                </a:solidFill>
                <a:latin typeface="PT Sans"/>
                <a:ea typeface="PT Sans"/>
                <a:cs typeface="PT Sans"/>
                <a:sym typeface="PT Sans"/>
              </a:rPr>
              <a:t>Agenda</a:t>
            </a:r>
            <a:endParaRPr sz="2800" b="1" i="0" u="none" strike="noStrike" cap="none">
              <a:solidFill>
                <a:srgbClr val="F8C700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ission">
  <p:cSld name="MAIN_POINT_1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1"/>
          <p:cNvSpPr txBox="1">
            <a:spLocks noGrp="1"/>
          </p:cNvSpPr>
          <p:nvPr>
            <p:ph type="sldNum" idx="12"/>
          </p:nvPr>
        </p:nvSpPr>
        <p:spPr>
          <a:xfrm>
            <a:off x="8595308" y="47498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1" name="Google Shape;91;p21"/>
          <p:cNvSpPr txBox="1"/>
          <p:nvPr/>
        </p:nvSpPr>
        <p:spPr>
          <a:xfrm>
            <a:off x="508525" y="311700"/>
            <a:ext cx="8086800" cy="430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" sz="3600" b="1" i="0" u="none" strike="noStrike" cap="none">
                <a:solidFill>
                  <a:srgbClr val="F8C700"/>
                </a:solidFill>
                <a:latin typeface="PT Sans"/>
                <a:ea typeface="PT Sans"/>
                <a:cs typeface="PT Sans"/>
                <a:sym typeface="PT Sans"/>
              </a:rPr>
              <a:t>Mission:</a:t>
            </a:r>
            <a:r>
              <a:rPr lang="en" sz="3600" b="1" i="0" u="none" strike="noStrike" cap="none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 </a:t>
            </a:r>
            <a:r>
              <a:rPr lang="en" sz="3600" b="0" i="0" u="none" strike="noStrike" cap="none">
                <a:solidFill>
                  <a:srgbClr val="FEFEFE"/>
                </a:solidFill>
                <a:latin typeface="PT Sans"/>
                <a:ea typeface="PT Sans"/>
                <a:cs typeface="PT Sans"/>
                <a:sym typeface="PT Sans"/>
              </a:rPr>
              <a:t>To foster a hotspot for the next generation of intelligence researchers and engineers at UCF.</a:t>
            </a:r>
            <a:endParaRPr sz="3600" b="0" i="0" u="none" strike="noStrike" cap="none">
              <a:solidFill>
                <a:srgbClr val="FEFEFE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22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95" name="Google Shape;95;p22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96" name="Google Shape;96;p22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1pPr>
            <a:lvl2pPr marL="914400" lvl="1" indent="-3429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30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7" name="Google Shape;97;p22"/>
          <p:cNvSpPr txBox="1">
            <a:spLocks noGrp="1"/>
          </p:cNvSpPr>
          <p:nvPr>
            <p:ph type="sldNum" idx="12"/>
          </p:nvPr>
        </p:nvSpPr>
        <p:spPr>
          <a:xfrm>
            <a:off x="8595308" y="47498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8" name="Google Shape;98;p22"/>
          <p:cNvSpPr/>
          <p:nvPr/>
        </p:nvSpPr>
        <p:spPr>
          <a:xfrm>
            <a:off x="4572100" y="4749900"/>
            <a:ext cx="4572000" cy="393600"/>
          </a:xfrm>
          <a:prstGeom prst="rect">
            <a:avLst/>
          </a:prstGeom>
          <a:solidFill>
            <a:srgbClr val="3233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3"/>
          <p:cNvSpPr txBox="1">
            <a:spLocks noGrp="1"/>
          </p:cNvSpPr>
          <p:nvPr>
            <p:ph type="body" idx="1"/>
          </p:nvPr>
        </p:nvSpPr>
        <p:spPr>
          <a:xfrm>
            <a:off x="311700" y="4144800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</a:lstStyle>
          <a:p>
            <a:endParaRPr/>
          </a:p>
        </p:txBody>
      </p:sp>
      <p:sp>
        <p:nvSpPr>
          <p:cNvPr id="101" name="Google Shape;101;p23"/>
          <p:cNvSpPr txBox="1">
            <a:spLocks noGrp="1"/>
          </p:cNvSpPr>
          <p:nvPr>
            <p:ph type="sldNum" idx="12"/>
          </p:nvPr>
        </p:nvSpPr>
        <p:spPr>
          <a:xfrm>
            <a:off x="8595308" y="47498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4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04" name="Google Shape;104;p24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1pPr>
            <a:lvl2pPr marL="914400" lvl="1" indent="-3429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30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5" name="Google Shape;105;p24"/>
          <p:cNvSpPr txBox="1">
            <a:spLocks noGrp="1"/>
          </p:cNvSpPr>
          <p:nvPr>
            <p:ph type="sldNum" idx="12"/>
          </p:nvPr>
        </p:nvSpPr>
        <p:spPr>
          <a:xfrm>
            <a:off x="8595308" y="47498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5"/>
          <p:cNvSpPr txBox="1">
            <a:spLocks noGrp="1"/>
          </p:cNvSpPr>
          <p:nvPr>
            <p:ph type="sldNum" idx="12"/>
          </p:nvPr>
        </p:nvSpPr>
        <p:spPr>
          <a:xfrm>
            <a:off x="8595308" y="47498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ponsors">
  <p:cSld name="BLANK_1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6"/>
          <p:cNvSpPr/>
          <p:nvPr/>
        </p:nvSpPr>
        <p:spPr>
          <a:xfrm>
            <a:off x="4585050" y="987600"/>
            <a:ext cx="2134800" cy="3624900"/>
          </a:xfrm>
          <a:prstGeom prst="rect">
            <a:avLst/>
          </a:prstGeom>
          <a:solidFill>
            <a:srgbClr val="2E3A4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26"/>
          <p:cNvSpPr/>
          <p:nvPr/>
        </p:nvSpPr>
        <p:spPr>
          <a:xfrm>
            <a:off x="6706800" y="993575"/>
            <a:ext cx="2125500" cy="3624900"/>
          </a:xfrm>
          <a:prstGeom prst="rect">
            <a:avLst/>
          </a:prstGeom>
          <a:solidFill>
            <a:srgbClr val="2E3A4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26"/>
          <p:cNvSpPr/>
          <p:nvPr/>
        </p:nvSpPr>
        <p:spPr>
          <a:xfrm>
            <a:off x="311700" y="984613"/>
            <a:ext cx="2134800" cy="3624900"/>
          </a:xfrm>
          <a:prstGeom prst="rect">
            <a:avLst/>
          </a:prstGeom>
          <a:solidFill>
            <a:srgbClr val="2E3A4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26"/>
          <p:cNvSpPr/>
          <p:nvPr/>
        </p:nvSpPr>
        <p:spPr>
          <a:xfrm>
            <a:off x="2446500" y="990588"/>
            <a:ext cx="2125500" cy="3624900"/>
          </a:xfrm>
          <a:prstGeom prst="rect">
            <a:avLst/>
          </a:prstGeom>
          <a:solidFill>
            <a:srgbClr val="2E3A4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26"/>
          <p:cNvSpPr txBox="1">
            <a:spLocks noGrp="1"/>
          </p:cNvSpPr>
          <p:nvPr>
            <p:ph type="sldNum" idx="12"/>
          </p:nvPr>
        </p:nvSpPr>
        <p:spPr>
          <a:xfrm>
            <a:off x="8595308" y="47498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4" name="Google Shape;114;p2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06700" y="-1563350"/>
            <a:ext cx="1505100" cy="150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26"/>
          <p:cNvPicPr preferRelativeResize="0"/>
          <p:nvPr/>
        </p:nvPicPr>
        <p:blipFill rotWithShape="1">
          <a:blip r:embed="rId3">
            <a:alphaModFix/>
          </a:blip>
          <a:srcRect l="5594" r="2238"/>
          <a:stretch/>
        </p:blipFill>
        <p:spPr>
          <a:xfrm>
            <a:off x="4572000" y="2107325"/>
            <a:ext cx="2160900" cy="13974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6"/>
          <p:cNvSpPr txBox="1"/>
          <p:nvPr/>
        </p:nvSpPr>
        <p:spPr>
          <a:xfrm>
            <a:off x="311700" y="311700"/>
            <a:ext cx="8520600" cy="5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" sz="3600" b="1" i="0" u="none" strike="noStrike" cap="none">
                <a:solidFill>
                  <a:srgbClr val="F8C700"/>
                </a:solidFill>
                <a:latin typeface="PT Sans"/>
                <a:ea typeface="PT Sans"/>
                <a:cs typeface="PT Sans"/>
                <a:sym typeface="PT Sans"/>
              </a:rPr>
              <a:t>Sponsors</a:t>
            </a:r>
            <a:endParaRPr sz="3600" b="1" i="0" u="none" strike="noStrike" cap="none">
              <a:solidFill>
                <a:srgbClr val="F8C700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pic>
        <p:nvPicPr>
          <p:cNvPr id="117" name="Google Shape;117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025200" y="2322941"/>
            <a:ext cx="968100" cy="9661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cially">
  <p:cSld name="SECTION_HEADER_1_1_1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7"/>
          <p:cNvSpPr/>
          <p:nvPr/>
        </p:nvSpPr>
        <p:spPr>
          <a:xfrm>
            <a:off x="4572025" y="987600"/>
            <a:ext cx="4260300" cy="1811100"/>
          </a:xfrm>
          <a:prstGeom prst="rect">
            <a:avLst/>
          </a:prstGeom>
          <a:solidFill>
            <a:srgbClr val="2E3A4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27"/>
          <p:cNvSpPr/>
          <p:nvPr/>
        </p:nvSpPr>
        <p:spPr>
          <a:xfrm>
            <a:off x="4567500" y="2801400"/>
            <a:ext cx="4260300" cy="1811100"/>
          </a:xfrm>
          <a:prstGeom prst="rect">
            <a:avLst/>
          </a:prstGeom>
          <a:solidFill>
            <a:srgbClr val="2E3A4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27"/>
          <p:cNvSpPr/>
          <p:nvPr/>
        </p:nvSpPr>
        <p:spPr>
          <a:xfrm>
            <a:off x="316225" y="987600"/>
            <a:ext cx="4260300" cy="1811100"/>
          </a:xfrm>
          <a:prstGeom prst="rect">
            <a:avLst/>
          </a:prstGeom>
          <a:solidFill>
            <a:srgbClr val="2E3A4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27"/>
          <p:cNvSpPr/>
          <p:nvPr/>
        </p:nvSpPr>
        <p:spPr>
          <a:xfrm>
            <a:off x="311700" y="2801400"/>
            <a:ext cx="4260300" cy="1811100"/>
          </a:xfrm>
          <a:prstGeom prst="rect">
            <a:avLst/>
          </a:prstGeom>
          <a:solidFill>
            <a:srgbClr val="2E3A4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3" name="Google Shape;123;p27"/>
          <p:cNvGrpSpPr/>
          <p:nvPr/>
        </p:nvGrpSpPr>
        <p:grpSpPr>
          <a:xfrm>
            <a:off x="4567500" y="3167425"/>
            <a:ext cx="4260300" cy="1079050"/>
            <a:chOff x="4567500" y="3167425"/>
            <a:chExt cx="4260300" cy="1079050"/>
          </a:xfrm>
        </p:grpSpPr>
        <p:pic>
          <p:nvPicPr>
            <p:cNvPr id="124" name="Google Shape;124;p27" descr="FB-f-Logo__blue_1024.png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6354925" y="3167425"/>
              <a:ext cx="685450" cy="6854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5" name="Google Shape;125;p27"/>
            <p:cNvSpPr txBox="1"/>
            <p:nvPr/>
          </p:nvSpPr>
          <p:spPr>
            <a:xfrm>
              <a:off x="4567500" y="3852875"/>
              <a:ext cx="4260300" cy="39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" sz="1800" b="0" i="0" u="sng" strike="noStrike" cap="none">
                  <a:solidFill>
                    <a:schemeClr val="hlink"/>
                  </a:solidFill>
                  <a:latin typeface="Source Sans Pro"/>
                  <a:ea typeface="Source Sans Pro"/>
                  <a:cs typeface="Source Sans Pro"/>
                  <a:sym typeface="Source Sans Pro"/>
                  <a:hlinkClick r:id="rId3"/>
                </a:rPr>
                <a:t>goo.gl/FPuxtt</a:t>
              </a:r>
              <a:endParaRPr sz="1800" b="0" i="0" u="none" strike="noStrike" cap="non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grpSp>
        <p:nvGrpSpPr>
          <p:cNvPr id="126" name="Google Shape;126;p27"/>
          <p:cNvGrpSpPr/>
          <p:nvPr/>
        </p:nvGrpSpPr>
        <p:grpSpPr>
          <a:xfrm>
            <a:off x="311803" y="3173381"/>
            <a:ext cx="4260300" cy="1067144"/>
            <a:chOff x="311803" y="3173381"/>
            <a:chExt cx="4260300" cy="1067144"/>
          </a:xfrm>
        </p:grpSpPr>
        <p:sp>
          <p:nvSpPr>
            <p:cNvPr id="127" name="Google Shape;127;p27"/>
            <p:cNvSpPr txBox="1"/>
            <p:nvPr/>
          </p:nvSpPr>
          <p:spPr>
            <a:xfrm>
              <a:off x="311803" y="3846925"/>
              <a:ext cx="4260300" cy="39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800" b="0" i="0" u="none" strike="noStrike" cap="none">
                  <a:solidFill>
                    <a:srgbClr val="FEFEFE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&lt;pending&gt;</a:t>
              </a:r>
              <a:endParaRPr sz="1800" b="0" i="0" u="none" strike="noStrike" cap="non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pic>
          <p:nvPicPr>
            <p:cNvPr id="128" name="Google Shape;128;p27" descr="YouTube-icon-full_color.png"/>
            <p:cNvPicPr preferRelativeResize="0"/>
            <p:nvPr/>
          </p:nvPicPr>
          <p:blipFill rotWithShape="1">
            <a:blip r:embed="rId4">
              <a:alphaModFix/>
            </a:blip>
            <a:srcRect r="10"/>
            <a:stretch/>
          </p:blipFill>
          <p:spPr>
            <a:xfrm>
              <a:off x="1975508" y="3173381"/>
              <a:ext cx="958100" cy="67465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9" name="Google Shape;129;p27"/>
          <p:cNvSpPr txBox="1">
            <a:spLocks noGrp="1"/>
          </p:cNvSpPr>
          <p:nvPr>
            <p:ph type="sldNum" idx="12"/>
          </p:nvPr>
        </p:nvSpPr>
        <p:spPr>
          <a:xfrm>
            <a:off x="8595308" y="47498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30" name="Google Shape;130;p27"/>
          <p:cNvGrpSpPr/>
          <p:nvPr/>
        </p:nvGrpSpPr>
        <p:grpSpPr>
          <a:xfrm>
            <a:off x="4567500" y="1353625"/>
            <a:ext cx="4260300" cy="1079050"/>
            <a:chOff x="4567500" y="1353625"/>
            <a:chExt cx="4260300" cy="1079050"/>
          </a:xfrm>
        </p:grpSpPr>
        <p:sp>
          <p:nvSpPr>
            <p:cNvPr id="131" name="Google Shape;131;p27"/>
            <p:cNvSpPr txBox="1"/>
            <p:nvPr/>
          </p:nvSpPr>
          <p:spPr>
            <a:xfrm>
              <a:off x="4567500" y="2039075"/>
              <a:ext cx="4260300" cy="39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800" b="0" i="0" u="none" strike="noStrike" cap="none">
                  <a:solidFill>
                    <a:srgbClr val="FEFEFE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&lt;pending&gt;</a:t>
              </a:r>
              <a:endParaRPr sz="1800" b="0" i="0" u="none" strike="noStrike" cap="non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pic>
          <p:nvPicPr>
            <p:cNvPr id="132" name="Google Shape;132;p27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6359450" y="1353625"/>
              <a:ext cx="685450" cy="6854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3" name="Google Shape;133;p27"/>
          <p:cNvSpPr txBox="1"/>
          <p:nvPr/>
        </p:nvSpPr>
        <p:spPr>
          <a:xfrm>
            <a:off x="311700" y="311700"/>
            <a:ext cx="8520600" cy="5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" sz="3600" b="1" i="0" u="none" strike="noStrike" cap="none">
                <a:solidFill>
                  <a:srgbClr val="F8C700"/>
                </a:solidFill>
                <a:latin typeface="PT Sans"/>
                <a:ea typeface="PT Sans"/>
                <a:cs typeface="PT Sans"/>
                <a:sym typeface="PT Sans"/>
              </a:rPr>
              <a:t>On the Interwebs</a:t>
            </a:r>
            <a:endParaRPr sz="3600" b="1" i="0" u="none" strike="noStrike" cap="none">
              <a:solidFill>
                <a:srgbClr val="F8C700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grpSp>
        <p:nvGrpSpPr>
          <p:cNvPr id="134" name="Google Shape;134;p27"/>
          <p:cNvGrpSpPr/>
          <p:nvPr/>
        </p:nvGrpSpPr>
        <p:grpSpPr>
          <a:xfrm>
            <a:off x="311653" y="1353625"/>
            <a:ext cx="4260300" cy="1079050"/>
            <a:chOff x="311653" y="1353625"/>
            <a:chExt cx="4260300" cy="1079050"/>
          </a:xfrm>
        </p:grpSpPr>
        <p:sp>
          <p:nvSpPr>
            <p:cNvPr id="135" name="Google Shape;135;p27"/>
            <p:cNvSpPr txBox="1"/>
            <p:nvPr/>
          </p:nvSpPr>
          <p:spPr>
            <a:xfrm>
              <a:off x="311653" y="2039075"/>
              <a:ext cx="4260300" cy="39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" sz="1800" b="0" i="0" u="sng" strike="noStrike" cap="none">
                  <a:solidFill>
                    <a:schemeClr val="hlink"/>
                  </a:solidFill>
                  <a:latin typeface="Source Sans Pro"/>
                  <a:ea typeface="Source Sans Pro"/>
                  <a:cs typeface="Source Sans Pro"/>
                  <a:sym typeface="Source Sans Pro"/>
                  <a:hlinkClick r:id="rId6"/>
                </a:rPr>
                <a:t>goo.gl/Pq3tP4</a:t>
              </a:r>
              <a:endParaRPr sz="1800" b="0" i="0" u="none" strike="noStrike" cap="non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pic>
          <p:nvPicPr>
            <p:cNvPr id="136" name="Google Shape;136;p27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2096783" y="1353625"/>
              <a:ext cx="684663" cy="6854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9"/>
          <p:cNvSpPr txBox="1">
            <a:spLocks noGrp="1"/>
          </p:cNvSpPr>
          <p:nvPr>
            <p:ph type="sldNum" idx="12"/>
          </p:nvPr>
        </p:nvSpPr>
        <p:spPr>
          <a:xfrm>
            <a:off x="8595308" y="474989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5" name="Google Shape;145;p29"/>
          <p:cNvSpPr/>
          <p:nvPr/>
        </p:nvSpPr>
        <p:spPr>
          <a:xfrm>
            <a:off x="8595300" y="4749900"/>
            <a:ext cx="548700" cy="393600"/>
          </a:xfrm>
          <a:prstGeom prst="rect">
            <a:avLst/>
          </a:prstGeom>
          <a:solidFill>
            <a:srgbClr val="3233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29"/>
          <p:cNvSpPr txBox="1">
            <a:spLocks noGrp="1"/>
          </p:cNvSpPr>
          <p:nvPr>
            <p:ph type="ctrTitle"/>
          </p:nvPr>
        </p:nvSpPr>
        <p:spPr>
          <a:xfrm>
            <a:off x="311708" y="3016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47" name="Google Shape;147;p29"/>
          <p:cNvSpPr txBox="1">
            <a:spLocks noGrp="1"/>
          </p:cNvSpPr>
          <p:nvPr>
            <p:ph type="subTitle" idx="1"/>
          </p:nvPr>
        </p:nvSpPr>
        <p:spPr>
          <a:xfrm>
            <a:off x="311700" y="23912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48" name="Google Shape;148;p29"/>
          <p:cNvSpPr txBox="1">
            <a:spLocks noGrp="1"/>
          </p:cNvSpPr>
          <p:nvPr>
            <p:ph type="subTitle" idx="2"/>
          </p:nvPr>
        </p:nvSpPr>
        <p:spPr>
          <a:xfrm>
            <a:off x="7426475" y="4749900"/>
            <a:ext cx="17178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EEEEE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r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r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r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r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r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r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r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29"/>
          <p:cNvSpPr txBox="1"/>
          <p:nvPr/>
        </p:nvSpPr>
        <p:spPr>
          <a:xfrm>
            <a:off x="311700" y="3957300"/>
            <a:ext cx="558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FEFEFE"/>
                </a:solidFill>
                <a:latin typeface="Fira Sans"/>
                <a:ea typeface="Fira Sans"/>
                <a:cs typeface="Fira Sans"/>
                <a:sym typeface="Fira Sans"/>
              </a:rPr>
              <a:t>Please sign-in: </a:t>
            </a:r>
            <a:r>
              <a:rPr lang="en" sz="2800" b="1" u="sng">
                <a:solidFill>
                  <a:srgbClr val="0DB2F8"/>
                </a:solidFill>
                <a:latin typeface="Fira Sans"/>
                <a:ea typeface="Fira Sans"/>
                <a:cs typeface="Fira Sans"/>
                <a:sym typeface="Fira Sans"/>
                <a:hlinkClick r:id="rId2"/>
              </a:rPr>
              <a:t>ucfai.org/signin</a:t>
            </a:r>
            <a:endParaRPr sz="2800" b="1" u="sng">
              <a:solidFill>
                <a:srgbClr val="0DB2F8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50" name="Google Shape;150;p29"/>
          <p:cNvSpPr txBox="1">
            <a:spLocks noGrp="1"/>
          </p:cNvSpPr>
          <p:nvPr>
            <p:ph type="subTitle" idx="3"/>
          </p:nvPr>
        </p:nvSpPr>
        <p:spPr>
          <a:xfrm>
            <a:off x="5892325" y="3957300"/>
            <a:ext cx="2940000" cy="79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0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3" name="Google Shape;153;p30"/>
          <p:cNvSpPr txBox="1">
            <a:spLocks noGrp="1"/>
          </p:cNvSpPr>
          <p:nvPr>
            <p:ph type="sldNum" idx="12"/>
          </p:nvPr>
        </p:nvSpPr>
        <p:spPr>
          <a:xfrm>
            <a:off x="8595308" y="474989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1"/>
          <p:cNvSpPr txBox="1">
            <a:spLocks noGrp="1"/>
          </p:cNvSpPr>
          <p:nvPr>
            <p:ph type="title"/>
          </p:nvPr>
        </p:nvSpPr>
        <p:spPr>
          <a:xfrm>
            <a:off x="311700" y="30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31"/>
          <p:cNvSpPr txBox="1">
            <a:spLocks noGrp="1"/>
          </p:cNvSpPr>
          <p:nvPr>
            <p:ph type="body" idx="1"/>
          </p:nvPr>
        </p:nvSpPr>
        <p:spPr>
          <a:xfrm>
            <a:off x="311700" y="1016225"/>
            <a:ext cx="8520600" cy="359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Char char="●"/>
              <a:defRPr sz="2000">
                <a:solidFill>
                  <a:schemeClr val="lt2"/>
                </a:solidFill>
              </a:defRPr>
            </a:lvl1pPr>
            <a:lvl2pPr marL="914400" lvl="1" indent="-3429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Char char="○"/>
              <a:defRPr sz="1800">
                <a:solidFill>
                  <a:schemeClr val="lt2"/>
                </a:solidFill>
              </a:defRPr>
            </a:lvl2pPr>
            <a:lvl3pPr marL="1371600" lvl="2" indent="-3302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600"/>
              <a:buChar char="■"/>
              <a:defRPr sz="1600">
                <a:solidFill>
                  <a:schemeClr val="lt2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57" name="Google Shape;157;p31"/>
          <p:cNvSpPr txBox="1">
            <a:spLocks noGrp="1"/>
          </p:cNvSpPr>
          <p:nvPr>
            <p:ph type="sldNum" idx="12"/>
          </p:nvPr>
        </p:nvSpPr>
        <p:spPr>
          <a:xfrm>
            <a:off x="8595308" y="474989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311700" y="3088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311700" y="1016225"/>
            <a:ext cx="8520600" cy="35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Char char="●"/>
              <a:defRPr sz="2000">
                <a:solidFill>
                  <a:schemeClr val="lt2"/>
                </a:solidFill>
              </a:defRPr>
            </a:lvl1pPr>
            <a:lvl2pPr marL="914400" lvl="1" indent="-3429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Char char="○"/>
              <a:defRPr sz="1800">
                <a:solidFill>
                  <a:schemeClr val="lt2"/>
                </a:solidFill>
              </a:defRPr>
            </a:lvl2pPr>
            <a:lvl3pPr marL="1371600" lvl="2" indent="-330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600"/>
              <a:buChar char="■"/>
              <a:defRPr sz="1600">
                <a:solidFill>
                  <a:schemeClr val="lt2"/>
                </a:solidFill>
              </a:defRPr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8595308" y="47498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TITLE_AND_BODY_2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2"/>
          <p:cNvSpPr txBox="1">
            <a:spLocks noGrp="1"/>
          </p:cNvSpPr>
          <p:nvPr>
            <p:ph type="body" idx="1"/>
          </p:nvPr>
        </p:nvSpPr>
        <p:spPr>
          <a:xfrm>
            <a:off x="311700" y="984775"/>
            <a:ext cx="8520600" cy="363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AutoNum type="arabicPeriod"/>
              <a:defRPr sz="2000"/>
            </a:lvl1pPr>
            <a:lvl2pPr marL="914400" lvl="1" indent="-342900" rtl="0">
              <a:spcBef>
                <a:spcPts val="1600"/>
              </a:spcBef>
              <a:spcAft>
                <a:spcPts val="0"/>
              </a:spcAft>
              <a:buSzPts val="1800"/>
              <a:buAutoNum type="alphaLcPeriod"/>
              <a:defRPr sz="1800"/>
            </a:lvl2pPr>
            <a:lvl3pPr marL="1371600" lvl="2" indent="-330200" rtl="0">
              <a:spcBef>
                <a:spcPts val="1600"/>
              </a:spcBef>
              <a:spcAft>
                <a:spcPts val="0"/>
              </a:spcAft>
              <a:buSzPts val="1600"/>
              <a:buAutoNum type="romanLcPeriod"/>
              <a:defRPr sz="1600"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AutoNum type="romanLcPeriod"/>
              <a:defRPr/>
            </a:lvl9pPr>
          </a:lstStyle>
          <a:p>
            <a:endParaRPr/>
          </a:p>
        </p:txBody>
      </p:sp>
      <p:sp>
        <p:nvSpPr>
          <p:cNvPr id="160" name="Google Shape;160;p32"/>
          <p:cNvSpPr txBox="1">
            <a:spLocks noGrp="1"/>
          </p:cNvSpPr>
          <p:nvPr>
            <p:ph type="sldNum" idx="12"/>
          </p:nvPr>
        </p:nvSpPr>
        <p:spPr>
          <a:xfrm>
            <a:off x="8595308" y="474989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1" name="Google Shape;161;p32"/>
          <p:cNvSpPr txBox="1"/>
          <p:nvPr/>
        </p:nvSpPr>
        <p:spPr>
          <a:xfrm>
            <a:off x="311700" y="311700"/>
            <a:ext cx="8520600" cy="5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solidFill>
                  <a:srgbClr val="F8C700"/>
                </a:solidFill>
                <a:latin typeface="PT Sans"/>
                <a:ea typeface="PT Sans"/>
                <a:cs typeface="PT Sans"/>
                <a:sym typeface="PT Sans"/>
              </a:rPr>
              <a:t>Agenda</a:t>
            </a:r>
            <a:endParaRPr sz="2800" b="1">
              <a:solidFill>
                <a:srgbClr val="F8C700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ferences">
  <p:cSld name="TITLE_AND_BODY_2_2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3"/>
          <p:cNvSpPr txBox="1">
            <a:spLocks noGrp="1"/>
          </p:cNvSpPr>
          <p:nvPr>
            <p:ph type="body" idx="1"/>
          </p:nvPr>
        </p:nvSpPr>
        <p:spPr>
          <a:xfrm>
            <a:off x="311700" y="984775"/>
            <a:ext cx="8520600" cy="363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AutoNum type="arabicPeriod"/>
              <a:defRPr sz="2000"/>
            </a:lvl1pPr>
            <a:lvl2pPr marL="914400" lvl="1" indent="-342900" rtl="0">
              <a:spcBef>
                <a:spcPts val="1600"/>
              </a:spcBef>
              <a:spcAft>
                <a:spcPts val="0"/>
              </a:spcAft>
              <a:buSzPts val="1800"/>
              <a:buAutoNum type="alphaLcPeriod"/>
              <a:defRPr sz="1800"/>
            </a:lvl2pPr>
            <a:lvl3pPr marL="1371600" lvl="2" indent="-330200" rtl="0">
              <a:spcBef>
                <a:spcPts val="1600"/>
              </a:spcBef>
              <a:spcAft>
                <a:spcPts val="0"/>
              </a:spcAft>
              <a:buSzPts val="1600"/>
              <a:buAutoNum type="romanLcPeriod"/>
              <a:defRPr sz="1600"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AutoNum type="romanLcPeriod"/>
              <a:defRPr/>
            </a:lvl9pPr>
          </a:lstStyle>
          <a:p>
            <a:endParaRPr/>
          </a:p>
        </p:txBody>
      </p:sp>
      <p:sp>
        <p:nvSpPr>
          <p:cNvPr id="164" name="Google Shape;164;p33"/>
          <p:cNvSpPr txBox="1">
            <a:spLocks noGrp="1"/>
          </p:cNvSpPr>
          <p:nvPr>
            <p:ph type="sldNum" idx="12"/>
          </p:nvPr>
        </p:nvSpPr>
        <p:spPr>
          <a:xfrm>
            <a:off x="8595308" y="474989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5" name="Google Shape;165;p33"/>
          <p:cNvSpPr txBox="1"/>
          <p:nvPr/>
        </p:nvSpPr>
        <p:spPr>
          <a:xfrm>
            <a:off x="311700" y="311700"/>
            <a:ext cx="8520600" cy="5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solidFill>
                  <a:srgbClr val="F8C700"/>
                </a:solidFill>
                <a:latin typeface="PT Sans"/>
                <a:ea typeface="PT Sans"/>
                <a:cs typeface="PT Sans"/>
                <a:sym typeface="PT Sans"/>
              </a:rPr>
              <a:t>References (Check ’em Out)</a:t>
            </a:r>
            <a:endParaRPr sz="2800" b="1">
              <a:solidFill>
                <a:srgbClr val="F8C700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sources">
  <p:cSld name="TITLE_AND_BODY_2_2_1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4"/>
          <p:cNvSpPr txBox="1">
            <a:spLocks noGrp="1"/>
          </p:cNvSpPr>
          <p:nvPr>
            <p:ph type="body" idx="1"/>
          </p:nvPr>
        </p:nvSpPr>
        <p:spPr>
          <a:xfrm>
            <a:off x="311700" y="984775"/>
            <a:ext cx="8520600" cy="363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AutoNum type="arabicPeriod"/>
              <a:defRPr sz="2000"/>
            </a:lvl1pPr>
            <a:lvl2pPr marL="914400" lvl="1" indent="-342900" rtl="0">
              <a:spcBef>
                <a:spcPts val="1600"/>
              </a:spcBef>
              <a:spcAft>
                <a:spcPts val="0"/>
              </a:spcAft>
              <a:buSzPts val="1800"/>
              <a:buAutoNum type="alphaLcPeriod"/>
              <a:defRPr sz="1800"/>
            </a:lvl2pPr>
            <a:lvl3pPr marL="1371600" lvl="2" indent="-330200" rtl="0">
              <a:spcBef>
                <a:spcPts val="1600"/>
              </a:spcBef>
              <a:spcAft>
                <a:spcPts val="0"/>
              </a:spcAft>
              <a:buSzPts val="1600"/>
              <a:buAutoNum type="romanLcPeriod"/>
              <a:defRPr sz="1600"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AutoNum type="romanLcPeriod"/>
              <a:defRPr/>
            </a:lvl9pPr>
          </a:lstStyle>
          <a:p>
            <a:endParaRPr/>
          </a:p>
        </p:txBody>
      </p:sp>
      <p:sp>
        <p:nvSpPr>
          <p:cNvPr id="168" name="Google Shape;168;p34"/>
          <p:cNvSpPr txBox="1">
            <a:spLocks noGrp="1"/>
          </p:cNvSpPr>
          <p:nvPr>
            <p:ph type="sldNum" idx="12"/>
          </p:nvPr>
        </p:nvSpPr>
        <p:spPr>
          <a:xfrm>
            <a:off x="8595308" y="474989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9" name="Google Shape;169;p34"/>
          <p:cNvSpPr txBox="1"/>
          <p:nvPr/>
        </p:nvSpPr>
        <p:spPr>
          <a:xfrm>
            <a:off x="311700" y="311700"/>
            <a:ext cx="8520600" cy="5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solidFill>
                  <a:srgbClr val="F8C700"/>
                </a:solidFill>
                <a:latin typeface="PT Sans"/>
                <a:ea typeface="PT Sans"/>
                <a:cs typeface="PT Sans"/>
                <a:sym typeface="PT Sans"/>
              </a:rPr>
              <a:t>Resources (Check ’em Out)</a:t>
            </a:r>
            <a:endParaRPr sz="2800" b="1">
              <a:solidFill>
                <a:srgbClr val="F8C700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e Believe">
  <p:cSld name="TITLE_AND_BODY_2_1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5"/>
          <p:cNvSpPr txBox="1">
            <a:spLocks noGrp="1"/>
          </p:cNvSpPr>
          <p:nvPr>
            <p:ph type="sldNum" idx="12"/>
          </p:nvPr>
        </p:nvSpPr>
        <p:spPr>
          <a:xfrm>
            <a:off x="8595308" y="474989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2" name="Google Shape;172;p35"/>
          <p:cNvSpPr txBox="1"/>
          <p:nvPr/>
        </p:nvSpPr>
        <p:spPr>
          <a:xfrm>
            <a:off x="311700" y="984775"/>
            <a:ext cx="8520600" cy="36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EFEFE"/>
              </a:buClr>
              <a:buSzPts val="2000"/>
              <a:buFont typeface="Source Sans Pro"/>
              <a:buChar char="-"/>
            </a:pPr>
            <a:r>
              <a:rPr lang="en" sz="2000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Community is important.</a:t>
            </a:r>
            <a:endParaRPr sz="2000">
              <a:solidFill>
                <a:srgbClr val="FEFEFE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EFEFE"/>
              </a:buClr>
              <a:buSzPts val="2000"/>
              <a:buFont typeface="Source Sans Pro"/>
              <a:buChar char="-"/>
            </a:pPr>
            <a:r>
              <a:rPr lang="en" sz="2000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We don’t know everything.</a:t>
            </a:r>
            <a:endParaRPr sz="2000">
              <a:solidFill>
                <a:srgbClr val="FEFEFE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FEFEFE"/>
              </a:buClr>
              <a:buSzPts val="2000"/>
              <a:buFont typeface="Source Sans Pro"/>
              <a:buChar char="-"/>
            </a:pPr>
            <a:r>
              <a:rPr lang="en" sz="2000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Students should teach students.</a:t>
            </a:r>
            <a:endParaRPr sz="2000">
              <a:solidFill>
                <a:srgbClr val="FEFEFE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3" name="Google Shape;173;p35"/>
          <p:cNvSpPr txBox="1"/>
          <p:nvPr/>
        </p:nvSpPr>
        <p:spPr>
          <a:xfrm>
            <a:off x="311700" y="311700"/>
            <a:ext cx="8520600" cy="5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solidFill>
                  <a:srgbClr val="F8C700"/>
                </a:solidFill>
                <a:latin typeface="PT Sans"/>
                <a:ea typeface="PT Sans"/>
                <a:cs typeface="PT Sans"/>
                <a:sym typeface="PT Sans"/>
              </a:rPr>
              <a:t>We Believe</a:t>
            </a:r>
            <a:endParaRPr sz="2800" b="1">
              <a:solidFill>
                <a:srgbClr val="F8C700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ordinators">
  <p:cSld name="TITLE_AND_BODY_2_1_2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6"/>
          <p:cNvSpPr txBox="1">
            <a:spLocks noGrp="1"/>
          </p:cNvSpPr>
          <p:nvPr>
            <p:ph type="sldNum" idx="12"/>
          </p:nvPr>
        </p:nvSpPr>
        <p:spPr>
          <a:xfrm>
            <a:off x="8595308" y="474989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6" name="Google Shape;176;p36"/>
          <p:cNvSpPr txBox="1"/>
          <p:nvPr/>
        </p:nvSpPr>
        <p:spPr>
          <a:xfrm>
            <a:off x="311700" y="984775"/>
            <a:ext cx="8520600" cy="36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EFEFE"/>
              </a:buClr>
              <a:buSzPts val="2000"/>
              <a:buFont typeface="Source Sans Pro"/>
              <a:buChar char="-"/>
            </a:pPr>
            <a:r>
              <a:rPr lang="en" sz="2000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(TA) Felix Sosa </a:t>
            </a:r>
            <a:endParaRPr sz="2000">
              <a:solidFill>
                <a:srgbClr val="FEFEFE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EFEFE"/>
              </a:buClr>
              <a:buSzPts val="2000"/>
              <a:buFont typeface="Source Sans Pro"/>
              <a:buChar char="-"/>
            </a:pPr>
            <a:r>
              <a:rPr lang="en" sz="2000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(TA) John Muchovej</a:t>
            </a:r>
            <a:endParaRPr sz="2000">
              <a:solidFill>
                <a:srgbClr val="FEFEFE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FEFEFE"/>
              </a:buClr>
              <a:buSzPts val="2000"/>
              <a:buFont typeface="Source Sans Pro"/>
              <a:buChar char="-"/>
            </a:pPr>
            <a:r>
              <a:rPr lang="en" sz="2000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(TA) Richard DiBacco</a:t>
            </a:r>
            <a:endParaRPr sz="2000">
              <a:solidFill>
                <a:srgbClr val="FEFEFE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7" name="Google Shape;177;p36"/>
          <p:cNvSpPr txBox="1"/>
          <p:nvPr/>
        </p:nvSpPr>
        <p:spPr>
          <a:xfrm>
            <a:off x="311700" y="311700"/>
            <a:ext cx="8520600" cy="5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solidFill>
                  <a:srgbClr val="F8C700"/>
                </a:solidFill>
                <a:latin typeface="PT Sans"/>
                <a:ea typeface="PT Sans"/>
                <a:cs typeface="PT Sans"/>
                <a:sym typeface="PT Sans"/>
              </a:rPr>
              <a:t>Coordinators</a:t>
            </a:r>
            <a:endParaRPr sz="2800" b="1">
              <a:solidFill>
                <a:srgbClr val="F8C700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eeting Structure">
  <p:cSld name="TITLE_AND_BODY_2_1_1"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7"/>
          <p:cNvSpPr txBox="1">
            <a:spLocks noGrp="1"/>
          </p:cNvSpPr>
          <p:nvPr>
            <p:ph type="sldNum" idx="12"/>
          </p:nvPr>
        </p:nvSpPr>
        <p:spPr>
          <a:xfrm>
            <a:off x="8595308" y="474989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0" name="Google Shape;180;p37"/>
          <p:cNvSpPr txBox="1"/>
          <p:nvPr/>
        </p:nvSpPr>
        <p:spPr>
          <a:xfrm>
            <a:off x="311700" y="984775"/>
            <a:ext cx="8520600" cy="364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EFEFE"/>
              </a:buClr>
              <a:buSzPts val="2000"/>
              <a:buFont typeface="Source Sans Pro"/>
              <a:buChar char="-"/>
            </a:pPr>
            <a:r>
              <a:rPr lang="en" sz="2000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Breadth first</a:t>
            </a:r>
            <a:endParaRPr sz="2000">
              <a:solidFill>
                <a:srgbClr val="FEFEFE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EFEFE"/>
              </a:buClr>
              <a:buSzPts val="2000"/>
              <a:buFont typeface="Source Sans Pro"/>
              <a:buChar char="-"/>
            </a:pPr>
            <a:r>
              <a:rPr lang="en" sz="2000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Lecture to Workshop</a:t>
            </a:r>
            <a:endParaRPr sz="2000">
              <a:solidFill>
                <a:srgbClr val="FEFEFE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FEFEFE"/>
              </a:buClr>
              <a:buSzPts val="2000"/>
              <a:buFont typeface="Source Sans Pro"/>
              <a:buChar char="-"/>
            </a:pPr>
            <a:r>
              <a:rPr lang="en" sz="2000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Big to Small, then Present to Future</a:t>
            </a:r>
            <a:endParaRPr sz="2000">
              <a:solidFill>
                <a:srgbClr val="FEFEFE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81" name="Google Shape;181;p37"/>
          <p:cNvSpPr txBox="1"/>
          <p:nvPr/>
        </p:nvSpPr>
        <p:spPr>
          <a:xfrm>
            <a:off x="311700" y="311700"/>
            <a:ext cx="8520600" cy="5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solidFill>
                  <a:srgbClr val="F8C700"/>
                </a:solidFill>
                <a:latin typeface="PT Sans"/>
                <a:ea typeface="PT Sans"/>
                <a:cs typeface="PT Sans"/>
                <a:sym typeface="PT Sans"/>
              </a:rPr>
              <a:t>Meeting Structure</a:t>
            </a:r>
            <a:endParaRPr sz="2800" b="1">
              <a:solidFill>
                <a:srgbClr val="F8C700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bose Syllabus: Fall 2017">
  <p:cSld name="TITLE_AND_BODY_2_1_1_1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8"/>
          <p:cNvSpPr txBox="1"/>
          <p:nvPr/>
        </p:nvSpPr>
        <p:spPr>
          <a:xfrm>
            <a:off x="311700" y="984775"/>
            <a:ext cx="8520600" cy="36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EFEFE"/>
              </a:buClr>
              <a:buSzPts val="2000"/>
              <a:buFont typeface="Source Sans Pro"/>
              <a:buChar char="-"/>
            </a:pPr>
            <a:r>
              <a:rPr lang="en" sz="2000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U0: Neural Networks</a:t>
            </a:r>
            <a:endParaRPr sz="2000">
              <a:solidFill>
                <a:srgbClr val="FEFEFE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Font typeface="Source Sans Pro"/>
              <a:buChar char="-"/>
            </a:pPr>
            <a:r>
              <a:rPr lang="en" sz="1800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(09/27) Lecture: An Intro to Neural Networks</a:t>
            </a:r>
            <a:endParaRPr sz="1800">
              <a:solidFill>
                <a:srgbClr val="FEFEFE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Font typeface="Source Sans Pro"/>
              <a:buChar char="-"/>
            </a:pPr>
            <a:r>
              <a:rPr lang="en" sz="1800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(10/07) Workshop: Building Your Own Neural Network</a:t>
            </a:r>
            <a:endParaRPr sz="1800">
              <a:solidFill>
                <a:srgbClr val="FEFEFE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2000"/>
              <a:buFont typeface="Source Sans Pro"/>
              <a:buChar char="-"/>
            </a:pPr>
            <a:r>
              <a:rPr lang="en" sz="2000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U1: Reinforcement Learning</a:t>
            </a:r>
            <a:endParaRPr sz="2000">
              <a:solidFill>
                <a:srgbClr val="FEFEFE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Font typeface="Source Sans Pro"/>
              <a:buChar char="-"/>
            </a:pPr>
            <a:r>
              <a:rPr lang="en" sz="1800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(10/11) Lecture: An Intro to Reinforcement Learning</a:t>
            </a:r>
            <a:endParaRPr sz="1800">
              <a:solidFill>
                <a:srgbClr val="FEFEFE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Font typeface="Source Sans Pro"/>
              <a:buChar char="-"/>
            </a:pPr>
            <a:r>
              <a:rPr lang="en" sz="1800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(10/18) Lecture: Solving a Markov Decision Process</a:t>
            </a:r>
            <a:endParaRPr sz="1800">
              <a:solidFill>
                <a:srgbClr val="FEFEFE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8C700"/>
              </a:buClr>
              <a:buSzPts val="2000"/>
              <a:buFont typeface="Source Sans Pro"/>
              <a:buChar char="-"/>
            </a:pPr>
            <a:r>
              <a:rPr lang="en" sz="2000" b="1">
                <a:solidFill>
                  <a:srgbClr val="F8C7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U2: Advanced Topics</a:t>
            </a:r>
            <a:endParaRPr sz="2000" b="1">
              <a:solidFill>
                <a:srgbClr val="F8C7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914400" lvl="1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B2F8"/>
              </a:buClr>
              <a:buSzPts val="2000"/>
              <a:buFont typeface="Source Sans Pro"/>
              <a:buChar char="-"/>
            </a:pPr>
            <a:r>
              <a:rPr lang="en" sz="1800">
                <a:solidFill>
                  <a:srgbClr val="0DB2F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(11/01) Lecture: Intro to Evolutionary Computation (Dr. Annie Wu)</a:t>
            </a:r>
            <a:endParaRPr sz="2000">
              <a:solidFill>
                <a:srgbClr val="0DB2F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8C700"/>
              </a:buClr>
              <a:buSzPts val="1800"/>
              <a:buFont typeface="Source Sans Pro"/>
              <a:buChar char="-"/>
            </a:pPr>
            <a:r>
              <a:rPr lang="en" sz="1800">
                <a:solidFill>
                  <a:srgbClr val="F8C7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(11/08) Lecture: Intro to Neuroevolutionary Computation</a:t>
            </a:r>
            <a:endParaRPr sz="1800">
              <a:solidFill>
                <a:srgbClr val="F8C7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8C700"/>
              </a:buClr>
              <a:buSzPts val="1800"/>
              <a:buFont typeface="Source Sans Pro"/>
              <a:buChar char="-"/>
            </a:pPr>
            <a:r>
              <a:rPr lang="en" sz="1800">
                <a:solidFill>
                  <a:srgbClr val="F8C7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(11/15) Lecture: Building Machines that Learn and Think like People</a:t>
            </a:r>
            <a:endParaRPr sz="2000">
              <a:solidFill>
                <a:srgbClr val="F8C7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84" name="Google Shape;184;p38"/>
          <p:cNvSpPr txBox="1">
            <a:spLocks noGrp="1"/>
          </p:cNvSpPr>
          <p:nvPr>
            <p:ph type="sldNum" idx="12"/>
          </p:nvPr>
        </p:nvSpPr>
        <p:spPr>
          <a:xfrm>
            <a:off x="8595308" y="474989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5" name="Google Shape;185;p38"/>
          <p:cNvSpPr txBox="1"/>
          <p:nvPr/>
        </p:nvSpPr>
        <p:spPr>
          <a:xfrm>
            <a:off x="311700" y="311700"/>
            <a:ext cx="8520600" cy="5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solidFill>
                  <a:srgbClr val="F8C700"/>
                </a:solidFill>
                <a:latin typeface="PT Sans"/>
                <a:ea typeface="PT Sans"/>
                <a:cs typeface="PT Sans"/>
                <a:sym typeface="PT Sans"/>
              </a:rPr>
              <a:t>Syllabus: </a:t>
            </a:r>
            <a:r>
              <a:rPr lang="en" sz="2800" b="1">
                <a:solidFill>
                  <a:srgbClr val="FEFEFE"/>
                </a:solidFill>
                <a:latin typeface="PT Sans"/>
                <a:ea typeface="PT Sans"/>
                <a:cs typeface="PT Sans"/>
                <a:sym typeface="PT Sans"/>
              </a:rPr>
              <a:t>Fall 2017</a:t>
            </a:r>
            <a:endParaRPr sz="2800" b="1">
              <a:solidFill>
                <a:srgbClr val="F8C700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bose Syllabus: Fall 2017 Next">
  <p:cSld name="TITLE_AND_BODY_2_1_1_1_2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9"/>
          <p:cNvSpPr txBox="1"/>
          <p:nvPr/>
        </p:nvSpPr>
        <p:spPr>
          <a:xfrm>
            <a:off x="311700" y="984775"/>
            <a:ext cx="8520600" cy="36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ource Sans Pro"/>
              <a:buChar char="-"/>
            </a:pPr>
            <a:r>
              <a:rPr lang="en" sz="20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U0: Neural Networks</a:t>
            </a:r>
            <a:endParaRPr sz="20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ource Sans Pro"/>
              <a:buChar char="-"/>
            </a:pPr>
            <a:r>
              <a:rPr lang="en" sz="1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(09/27) Lecture: An Intro to Neural Networks</a:t>
            </a:r>
            <a:endParaRPr sz="18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ource Sans Pro"/>
              <a:buChar char="-"/>
            </a:pPr>
            <a:r>
              <a:rPr lang="en" sz="1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(10/07) Workshop: Building Your Own Neural Network</a:t>
            </a:r>
            <a:endParaRPr sz="18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2000"/>
              <a:buFont typeface="Source Sans Pro"/>
              <a:buChar char="-"/>
            </a:pPr>
            <a:r>
              <a:rPr lang="en" sz="2000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U1: Reinforcement Learning</a:t>
            </a:r>
            <a:endParaRPr sz="2000">
              <a:solidFill>
                <a:srgbClr val="FEFEFE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Font typeface="Source Sans Pro"/>
              <a:buChar char="-"/>
            </a:pPr>
            <a:r>
              <a:rPr lang="en" sz="1800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(10/11) Lecture: An Intro to Reinforcement Learning</a:t>
            </a:r>
            <a:endParaRPr sz="1800">
              <a:solidFill>
                <a:srgbClr val="FEFEFE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Font typeface="Source Sans Pro"/>
              <a:buChar char="-"/>
            </a:pPr>
            <a:r>
              <a:rPr lang="en" sz="1800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(10/18) Lecture: Solving a Markov Decision Process</a:t>
            </a:r>
            <a:endParaRPr sz="1800">
              <a:solidFill>
                <a:srgbClr val="FEFEFE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8C700"/>
              </a:buClr>
              <a:buSzPts val="2000"/>
              <a:buFont typeface="Source Sans Pro"/>
              <a:buChar char="-"/>
            </a:pPr>
            <a:r>
              <a:rPr lang="en" sz="2000" b="1">
                <a:solidFill>
                  <a:srgbClr val="F8C7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U2: Advanced Topics</a:t>
            </a:r>
            <a:endParaRPr sz="2000" b="1">
              <a:solidFill>
                <a:srgbClr val="F8C7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914400" lvl="1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B2F8"/>
              </a:buClr>
              <a:buSzPts val="2000"/>
              <a:buFont typeface="Source Sans Pro"/>
              <a:buChar char="-"/>
            </a:pPr>
            <a:r>
              <a:rPr lang="en" sz="1800">
                <a:solidFill>
                  <a:srgbClr val="0DB2F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(11/01) Lecture: Intro to Evolutionary Computation (Dr. Annie Wu)</a:t>
            </a:r>
            <a:endParaRPr sz="2000">
              <a:solidFill>
                <a:srgbClr val="0DB2F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8C700"/>
              </a:buClr>
              <a:buSzPts val="1800"/>
              <a:buFont typeface="Source Sans Pro"/>
              <a:buChar char="-"/>
            </a:pPr>
            <a:r>
              <a:rPr lang="en" sz="1800">
                <a:solidFill>
                  <a:srgbClr val="F8C7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(11/08) Lecture: Intro to Neuroevolutionary Computation</a:t>
            </a:r>
            <a:endParaRPr sz="1800">
              <a:solidFill>
                <a:srgbClr val="F8C7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8C700"/>
              </a:buClr>
              <a:buSzPts val="1800"/>
              <a:buFont typeface="Source Sans Pro"/>
              <a:buChar char="-"/>
            </a:pPr>
            <a:r>
              <a:rPr lang="en" sz="1800">
                <a:solidFill>
                  <a:srgbClr val="F8C7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(11/15) Lecture: Building Machines that Learn and Think like People</a:t>
            </a:r>
            <a:endParaRPr sz="2000" b="1">
              <a:solidFill>
                <a:srgbClr val="F8C7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88" name="Google Shape;188;p39"/>
          <p:cNvSpPr txBox="1">
            <a:spLocks noGrp="1"/>
          </p:cNvSpPr>
          <p:nvPr>
            <p:ph type="sldNum" idx="12"/>
          </p:nvPr>
        </p:nvSpPr>
        <p:spPr>
          <a:xfrm>
            <a:off x="8595308" y="474989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9" name="Google Shape;189;p39"/>
          <p:cNvSpPr txBox="1"/>
          <p:nvPr/>
        </p:nvSpPr>
        <p:spPr>
          <a:xfrm>
            <a:off x="311700" y="311700"/>
            <a:ext cx="8520600" cy="5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solidFill>
                  <a:srgbClr val="F8C700"/>
                </a:solidFill>
                <a:latin typeface="PT Sans"/>
                <a:ea typeface="PT Sans"/>
                <a:cs typeface="PT Sans"/>
                <a:sym typeface="PT Sans"/>
              </a:rPr>
              <a:t>Syllabus: </a:t>
            </a:r>
            <a:r>
              <a:rPr lang="en" sz="2800" b="1">
                <a:solidFill>
                  <a:srgbClr val="FEFEFE"/>
                </a:solidFill>
                <a:latin typeface="PT Sans"/>
                <a:ea typeface="PT Sans"/>
                <a:cs typeface="PT Sans"/>
                <a:sym typeface="PT Sans"/>
              </a:rPr>
              <a:t>Fall 2017</a:t>
            </a:r>
            <a:endParaRPr sz="2800" b="1">
              <a:solidFill>
                <a:srgbClr val="F8C700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mon Syllabus: Fall 2017">
  <p:cSld name="TITLE_AND_BODY_2_1_1_1_1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40"/>
          <p:cNvSpPr txBox="1"/>
          <p:nvPr/>
        </p:nvSpPr>
        <p:spPr>
          <a:xfrm>
            <a:off x="311700" y="984775"/>
            <a:ext cx="8520600" cy="36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8C700"/>
              </a:buClr>
              <a:buSzPts val="2000"/>
              <a:buFont typeface="Source Sans Pro"/>
              <a:buChar char="-"/>
            </a:pPr>
            <a:r>
              <a:rPr lang="en" sz="2000" b="1">
                <a:solidFill>
                  <a:srgbClr val="F8C7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U0: Neural Networks (Sep 20, 27)</a:t>
            </a:r>
            <a:endParaRPr sz="2000" b="1">
              <a:solidFill>
                <a:srgbClr val="F8C7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B2F8"/>
              </a:buClr>
              <a:buSzPts val="1800"/>
              <a:buFont typeface="Source Sans Pro"/>
              <a:buChar char="-"/>
            </a:pPr>
            <a:r>
              <a:rPr lang="en" sz="1800">
                <a:solidFill>
                  <a:srgbClr val="0DB2F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Lecture: An Intro to Neural Networks</a:t>
            </a:r>
            <a:endParaRPr sz="1800">
              <a:solidFill>
                <a:srgbClr val="0DB2F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8C700"/>
              </a:buClr>
              <a:buSzPts val="1800"/>
              <a:buFont typeface="Source Sans Pro"/>
              <a:buChar char="-"/>
            </a:pPr>
            <a:r>
              <a:rPr lang="en" sz="1800">
                <a:solidFill>
                  <a:srgbClr val="F8C7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Workshop: Building Your Own Neural Network</a:t>
            </a:r>
            <a:endParaRPr sz="1800">
              <a:solidFill>
                <a:srgbClr val="F8C7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2000"/>
              <a:buFont typeface="Source Sans Pro"/>
              <a:buChar char="-"/>
            </a:pPr>
            <a:r>
              <a:rPr lang="en" sz="2000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U1: Reinforcement Learning (Oct 11, 18)</a:t>
            </a:r>
            <a:endParaRPr sz="2000">
              <a:solidFill>
                <a:srgbClr val="FEFEFE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2000"/>
              <a:buFont typeface="Source Sans Pro"/>
              <a:buChar char="-"/>
            </a:pPr>
            <a:r>
              <a:rPr lang="en" sz="2000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U2: Topics of Active Research (Nov 01, 08)</a:t>
            </a:r>
            <a:endParaRPr sz="2000" b="1">
              <a:solidFill>
                <a:srgbClr val="F8C7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92" name="Google Shape;192;p40"/>
          <p:cNvSpPr txBox="1">
            <a:spLocks noGrp="1"/>
          </p:cNvSpPr>
          <p:nvPr>
            <p:ph type="sldNum" idx="12"/>
          </p:nvPr>
        </p:nvSpPr>
        <p:spPr>
          <a:xfrm>
            <a:off x="8595308" y="474989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3" name="Google Shape;193;p40"/>
          <p:cNvSpPr txBox="1"/>
          <p:nvPr/>
        </p:nvSpPr>
        <p:spPr>
          <a:xfrm>
            <a:off x="311700" y="311700"/>
            <a:ext cx="8520600" cy="5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solidFill>
                  <a:srgbClr val="F8C700"/>
                </a:solidFill>
                <a:latin typeface="PT Sans"/>
                <a:ea typeface="PT Sans"/>
                <a:cs typeface="PT Sans"/>
                <a:sym typeface="PT Sans"/>
              </a:rPr>
              <a:t>Syllabus: </a:t>
            </a:r>
            <a:r>
              <a:rPr lang="en" sz="2800" b="1">
                <a:solidFill>
                  <a:srgbClr val="FEFEFE"/>
                </a:solidFill>
                <a:latin typeface="PT Sans"/>
                <a:ea typeface="PT Sans"/>
                <a:cs typeface="PT Sans"/>
                <a:sym typeface="PT Sans"/>
              </a:rPr>
              <a:t>Fall 2017</a:t>
            </a:r>
            <a:endParaRPr sz="2800" b="1">
              <a:solidFill>
                <a:srgbClr val="F8C700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">
  <p:cSld name="TITLE_AND_BODY_1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41"/>
          <p:cNvSpPr txBox="1">
            <a:spLocks noGrp="1"/>
          </p:cNvSpPr>
          <p:nvPr>
            <p:ph type="title"/>
          </p:nvPr>
        </p:nvSpPr>
        <p:spPr>
          <a:xfrm>
            <a:off x="311700" y="3145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6" name="Google Shape;196;p41"/>
          <p:cNvSpPr txBox="1">
            <a:spLocks noGrp="1"/>
          </p:cNvSpPr>
          <p:nvPr>
            <p:ph type="body" idx="1"/>
          </p:nvPr>
        </p:nvSpPr>
        <p:spPr>
          <a:xfrm>
            <a:off x="311700" y="1021924"/>
            <a:ext cx="8520600" cy="3593100"/>
          </a:xfrm>
          <a:prstGeom prst="rect">
            <a:avLst/>
          </a:prstGeom>
          <a:solidFill>
            <a:srgbClr val="32333D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2000"/>
              <a:buFont typeface="Space Mono"/>
              <a:buChar char="●"/>
              <a:defRPr sz="2000">
                <a:solidFill>
                  <a:srgbClr val="FEFEFE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marL="914400" lvl="1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Font typeface="Space Mono"/>
              <a:buChar char="○"/>
              <a:defRPr sz="1800">
                <a:solidFill>
                  <a:srgbClr val="FEFEFE"/>
                </a:solidFill>
                <a:latin typeface="Space Mono"/>
                <a:ea typeface="Space Mono"/>
                <a:cs typeface="Space Mono"/>
                <a:sym typeface="Space Mono"/>
              </a:defRPr>
            </a:lvl2pPr>
            <a:lvl3pPr marL="1371600" lvl="2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600"/>
              <a:buFont typeface="Space Mono"/>
              <a:buChar char="■"/>
              <a:defRPr sz="1600">
                <a:solidFill>
                  <a:srgbClr val="FEFEFE"/>
                </a:solidFill>
                <a:latin typeface="Space Mono"/>
                <a:ea typeface="Space Mono"/>
                <a:cs typeface="Space Mono"/>
                <a:sym typeface="Space Mono"/>
              </a:defRPr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400"/>
              <a:buFont typeface="Space Mono"/>
              <a:buChar char="●"/>
              <a:defRPr>
                <a:solidFill>
                  <a:srgbClr val="FEFEFE"/>
                </a:solidFill>
                <a:latin typeface="Space Mono"/>
                <a:ea typeface="Space Mono"/>
                <a:cs typeface="Space Mono"/>
                <a:sym typeface="Space Mono"/>
              </a:defRPr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400"/>
              <a:buFont typeface="Space Mono"/>
              <a:buChar char="○"/>
              <a:defRPr>
                <a:solidFill>
                  <a:srgbClr val="FEFEFE"/>
                </a:solidFill>
                <a:latin typeface="Space Mono"/>
                <a:ea typeface="Space Mono"/>
                <a:cs typeface="Space Mono"/>
                <a:sym typeface="Space Mono"/>
              </a:defRPr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400"/>
              <a:buFont typeface="Space Mono"/>
              <a:buChar char="■"/>
              <a:defRPr>
                <a:solidFill>
                  <a:srgbClr val="FEFEFE"/>
                </a:solidFill>
                <a:latin typeface="Space Mono"/>
                <a:ea typeface="Space Mono"/>
                <a:cs typeface="Space Mono"/>
                <a:sym typeface="Space Mono"/>
              </a:defRPr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400"/>
              <a:buFont typeface="Space Mono"/>
              <a:buChar char="●"/>
              <a:defRPr>
                <a:solidFill>
                  <a:srgbClr val="FEFEFE"/>
                </a:solidFill>
                <a:latin typeface="Space Mono"/>
                <a:ea typeface="Space Mono"/>
                <a:cs typeface="Space Mono"/>
                <a:sym typeface="Space Mono"/>
              </a:defRPr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400"/>
              <a:buFont typeface="Space Mono"/>
              <a:buChar char="○"/>
              <a:defRPr>
                <a:solidFill>
                  <a:srgbClr val="FEFEFE"/>
                </a:solidFill>
                <a:latin typeface="Space Mono"/>
                <a:ea typeface="Space Mono"/>
                <a:cs typeface="Space Mono"/>
                <a:sym typeface="Space Mono"/>
              </a:defRPr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400"/>
              <a:buFont typeface="Space Mono"/>
              <a:buChar char="■"/>
              <a:defRPr>
                <a:solidFill>
                  <a:srgbClr val="FEFEFE"/>
                </a:solidFill>
                <a:latin typeface="Space Mono"/>
                <a:ea typeface="Space Mono"/>
                <a:cs typeface="Space Mono"/>
                <a:sym typeface="Space Mono"/>
              </a:defRPr>
            </a:lvl9pPr>
          </a:lstStyle>
          <a:p>
            <a:endParaRPr/>
          </a:p>
        </p:txBody>
      </p:sp>
      <p:sp>
        <p:nvSpPr>
          <p:cNvPr id="197" name="Google Shape;197;p41"/>
          <p:cNvSpPr txBox="1">
            <a:spLocks noGrp="1"/>
          </p:cNvSpPr>
          <p:nvPr>
            <p:ph type="sldNum" idx="12"/>
          </p:nvPr>
        </p:nvSpPr>
        <p:spPr>
          <a:xfrm>
            <a:off x="8595308" y="474989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311700" y="3145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1"/>
          </p:nvPr>
        </p:nvSpPr>
        <p:spPr>
          <a:xfrm>
            <a:off x="311700" y="1021925"/>
            <a:ext cx="3999900" cy="35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1pPr>
            <a:lvl2pPr marL="914400" lvl="1" indent="-3429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30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2"/>
          </p:nvPr>
        </p:nvSpPr>
        <p:spPr>
          <a:xfrm>
            <a:off x="4832400" y="1021925"/>
            <a:ext cx="3999900" cy="35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1pPr>
            <a:lvl2pPr marL="914400" lvl="1" indent="-3429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30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ldNum" idx="12"/>
          </p:nvPr>
        </p:nvSpPr>
        <p:spPr>
          <a:xfrm>
            <a:off x="8595308" y="47498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42"/>
          <p:cNvSpPr txBox="1">
            <a:spLocks noGrp="1"/>
          </p:cNvSpPr>
          <p:nvPr>
            <p:ph type="title"/>
          </p:nvPr>
        </p:nvSpPr>
        <p:spPr>
          <a:xfrm>
            <a:off x="311700" y="3145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0" name="Google Shape;200;p42"/>
          <p:cNvSpPr txBox="1">
            <a:spLocks noGrp="1"/>
          </p:cNvSpPr>
          <p:nvPr>
            <p:ph type="body" idx="1"/>
          </p:nvPr>
        </p:nvSpPr>
        <p:spPr>
          <a:xfrm>
            <a:off x="311700" y="1021925"/>
            <a:ext cx="3999900" cy="35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1pPr>
            <a:lvl2pPr marL="914400" lvl="1" indent="-342900" rtl="0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302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01" name="Google Shape;201;p42"/>
          <p:cNvSpPr txBox="1">
            <a:spLocks noGrp="1"/>
          </p:cNvSpPr>
          <p:nvPr>
            <p:ph type="body" idx="2"/>
          </p:nvPr>
        </p:nvSpPr>
        <p:spPr>
          <a:xfrm>
            <a:off x="4832400" y="1021925"/>
            <a:ext cx="3999900" cy="35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1pPr>
            <a:lvl2pPr marL="914400" lvl="1" indent="-342900" rtl="0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302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02" name="Google Shape;202;p42"/>
          <p:cNvSpPr txBox="1">
            <a:spLocks noGrp="1"/>
          </p:cNvSpPr>
          <p:nvPr>
            <p:ph type="sldNum" idx="12"/>
          </p:nvPr>
        </p:nvSpPr>
        <p:spPr>
          <a:xfrm>
            <a:off x="8595308" y="474989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&amp; Word Explanation">
  <p:cSld name="TITLE_AND_TWO_COLUMNS_1"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3"/>
          <p:cNvSpPr txBox="1">
            <a:spLocks noGrp="1"/>
          </p:cNvSpPr>
          <p:nvPr>
            <p:ph type="title"/>
          </p:nvPr>
        </p:nvSpPr>
        <p:spPr>
          <a:xfrm>
            <a:off x="311700" y="3145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43"/>
          <p:cNvSpPr txBox="1">
            <a:spLocks noGrp="1"/>
          </p:cNvSpPr>
          <p:nvPr>
            <p:ph type="body" idx="1"/>
          </p:nvPr>
        </p:nvSpPr>
        <p:spPr>
          <a:xfrm>
            <a:off x="311700" y="1021925"/>
            <a:ext cx="3999900" cy="3546900"/>
          </a:xfrm>
          <a:prstGeom prst="rect">
            <a:avLst/>
          </a:prstGeom>
          <a:solidFill>
            <a:srgbClr val="32333D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2000"/>
              <a:buFont typeface="Source Code Pro"/>
              <a:buChar char="●"/>
              <a:defRPr sz="2000">
                <a:solidFill>
                  <a:srgbClr val="FEFEFE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L="914400" lvl="1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Font typeface="Source Code Pro"/>
              <a:buChar char="○"/>
              <a:defRPr sz="1800">
                <a:solidFill>
                  <a:srgbClr val="FEFEFE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1371600" lvl="2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600"/>
              <a:buFont typeface="Source Code Pro"/>
              <a:buChar char="■"/>
              <a:defRPr sz="1600">
                <a:solidFill>
                  <a:srgbClr val="FEFEFE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400"/>
              <a:buFont typeface="Source Code Pro"/>
              <a:buChar char="●"/>
              <a:defRPr>
                <a:solidFill>
                  <a:srgbClr val="FEFEFE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200"/>
              <a:buFont typeface="Source Code Pro"/>
              <a:buChar char="○"/>
              <a:defRPr sz="1200">
                <a:solidFill>
                  <a:srgbClr val="FEFEFE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200"/>
              <a:buFont typeface="Source Code Pro"/>
              <a:buChar char="■"/>
              <a:defRPr sz="1200">
                <a:solidFill>
                  <a:srgbClr val="FEFEFE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200"/>
              <a:buFont typeface="Source Code Pro"/>
              <a:buChar char="●"/>
              <a:defRPr sz="1200">
                <a:solidFill>
                  <a:srgbClr val="FEFEFE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200"/>
              <a:buFont typeface="Source Code Pro"/>
              <a:buChar char="○"/>
              <a:defRPr sz="1200">
                <a:solidFill>
                  <a:srgbClr val="FEFEFE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200"/>
              <a:buFont typeface="Source Code Pro"/>
              <a:buChar char="■"/>
              <a:defRPr sz="1200">
                <a:solidFill>
                  <a:srgbClr val="FEFEFE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endParaRPr/>
          </a:p>
        </p:txBody>
      </p:sp>
      <p:sp>
        <p:nvSpPr>
          <p:cNvPr id="206" name="Google Shape;206;p43"/>
          <p:cNvSpPr txBox="1">
            <a:spLocks noGrp="1"/>
          </p:cNvSpPr>
          <p:nvPr>
            <p:ph type="sldNum" idx="12"/>
          </p:nvPr>
        </p:nvSpPr>
        <p:spPr>
          <a:xfrm>
            <a:off x="8595308" y="474989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7" name="Google Shape;207;p43"/>
          <p:cNvSpPr txBox="1">
            <a:spLocks noGrp="1"/>
          </p:cNvSpPr>
          <p:nvPr>
            <p:ph type="body" idx="2"/>
          </p:nvPr>
        </p:nvSpPr>
        <p:spPr>
          <a:xfrm>
            <a:off x="4832400" y="1021975"/>
            <a:ext cx="3999900" cy="354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1pPr>
            <a:lvl2pPr marL="914400" lvl="1" indent="-342900" rtl="0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302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08" name="Google Shape;208;p43"/>
          <p:cNvSpPr/>
          <p:nvPr/>
        </p:nvSpPr>
        <p:spPr>
          <a:xfrm>
            <a:off x="181200" y="887225"/>
            <a:ext cx="134700" cy="134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44"/>
          <p:cNvSpPr txBox="1">
            <a:spLocks noGrp="1"/>
          </p:cNvSpPr>
          <p:nvPr>
            <p:ph type="title"/>
          </p:nvPr>
        </p:nvSpPr>
        <p:spPr>
          <a:xfrm>
            <a:off x="311700" y="3145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1" name="Google Shape;211;p44"/>
          <p:cNvSpPr txBox="1">
            <a:spLocks noGrp="1"/>
          </p:cNvSpPr>
          <p:nvPr>
            <p:ph type="sldNum" idx="12"/>
          </p:nvPr>
        </p:nvSpPr>
        <p:spPr>
          <a:xfrm>
            <a:off x="8595308" y="474989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45"/>
          <p:cNvSpPr txBox="1">
            <a:spLocks noGrp="1"/>
          </p:cNvSpPr>
          <p:nvPr>
            <p:ph type="title"/>
          </p:nvPr>
        </p:nvSpPr>
        <p:spPr>
          <a:xfrm>
            <a:off x="311700" y="3117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14" name="Google Shape;214;p45"/>
          <p:cNvSpPr txBox="1">
            <a:spLocks noGrp="1"/>
          </p:cNvSpPr>
          <p:nvPr>
            <p:ph type="body" idx="1"/>
          </p:nvPr>
        </p:nvSpPr>
        <p:spPr>
          <a:xfrm>
            <a:off x="311700" y="1202100"/>
            <a:ext cx="2808000" cy="341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1pPr>
            <a:lvl2pPr marL="914400" lvl="1" indent="-342900" rtl="0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302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15" name="Google Shape;215;p45"/>
          <p:cNvSpPr txBox="1">
            <a:spLocks noGrp="1"/>
          </p:cNvSpPr>
          <p:nvPr>
            <p:ph type="sldNum" idx="12"/>
          </p:nvPr>
        </p:nvSpPr>
        <p:spPr>
          <a:xfrm>
            <a:off x="8595308" y="474989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46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218" name="Google Shape;218;p46"/>
          <p:cNvSpPr txBox="1">
            <a:spLocks noGrp="1"/>
          </p:cNvSpPr>
          <p:nvPr>
            <p:ph type="sldNum" idx="12"/>
          </p:nvPr>
        </p:nvSpPr>
        <p:spPr>
          <a:xfrm>
            <a:off x="8595308" y="474989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ission">
  <p:cSld name="MAIN_POINT_1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47"/>
          <p:cNvSpPr txBox="1">
            <a:spLocks noGrp="1"/>
          </p:cNvSpPr>
          <p:nvPr>
            <p:ph type="sldNum" idx="12"/>
          </p:nvPr>
        </p:nvSpPr>
        <p:spPr>
          <a:xfrm>
            <a:off x="8595308" y="474989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1" name="Google Shape;221;p47"/>
          <p:cNvSpPr txBox="1"/>
          <p:nvPr/>
        </p:nvSpPr>
        <p:spPr>
          <a:xfrm>
            <a:off x="508525" y="311700"/>
            <a:ext cx="8086800" cy="430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rgbClr val="F8C700"/>
                </a:solidFill>
                <a:latin typeface="PT Sans"/>
                <a:ea typeface="PT Sans"/>
                <a:cs typeface="PT Sans"/>
                <a:sym typeface="PT Sans"/>
              </a:rPr>
              <a:t>Mission:</a:t>
            </a:r>
            <a:r>
              <a:rPr lang="en" sz="3600" b="1">
                <a:latin typeface="PT Sans"/>
                <a:ea typeface="PT Sans"/>
                <a:cs typeface="PT Sans"/>
                <a:sym typeface="PT Sans"/>
              </a:rPr>
              <a:t> </a:t>
            </a:r>
            <a:r>
              <a:rPr lang="en" sz="3600">
                <a:solidFill>
                  <a:srgbClr val="FEFEFE"/>
                </a:solidFill>
                <a:latin typeface="PT Sans"/>
                <a:ea typeface="PT Sans"/>
                <a:cs typeface="PT Sans"/>
                <a:sym typeface="PT Sans"/>
              </a:rPr>
              <a:t>To foster a hotspot for the next generation of intelligence researchers and engineers at UCF.</a:t>
            </a:r>
            <a:endParaRPr sz="3600">
              <a:solidFill>
                <a:srgbClr val="FEFEFE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4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48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25" name="Google Shape;225;p4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26" name="Google Shape;226;p48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1pPr>
            <a:lvl2pPr marL="914400" lvl="1" indent="-342900" rtl="0">
              <a:spcBef>
                <a:spcPts val="160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302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27" name="Google Shape;227;p48"/>
          <p:cNvSpPr txBox="1">
            <a:spLocks noGrp="1"/>
          </p:cNvSpPr>
          <p:nvPr>
            <p:ph type="sldNum" idx="12"/>
          </p:nvPr>
        </p:nvSpPr>
        <p:spPr>
          <a:xfrm>
            <a:off x="8595308" y="474989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8" name="Google Shape;228;p48"/>
          <p:cNvSpPr/>
          <p:nvPr/>
        </p:nvSpPr>
        <p:spPr>
          <a:xfrm>
            <a:off x="4572100" y="4749900"/>
            <a:ext cx="4572000" cy="393600"/>
          </a:xfrm>
          <a:prstGeom prst="rect">
            <a:avLst/>
          </a:prstGeom>
          <a:solidFill>
            <a:srgbClr val="3233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49"/>
          <p:cNvSpPr txBox="1">
            <a:spLocks noGrp="1"/>
          </p:cNvSpPr>
          <p:nvPr>
            <p:ph type="body" idx="1"/>
          </p:nvPr>
        </p:nvSpPr>
        <p:spPr>
          <a:xfrm>
            <a:off x="311700" y="4144800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</a:lstStyle>
          <a:p>
            <a:endParaRPr/>
          </a:p>
        </p:txBody>
      </p:sp>
      <p:sp>
        <p:nvSpPr>
          <p:cNvPr id="231" name="Google Shape;231;p49"/>
          <p:cNvSpPr txBox="1">
            <a:spLocks noGrp="1"/>
          </p:cNvSpPr>
          <p:nvPr>
            <p:ph type="sldNum" idx="12"/>
          </p:nvPr>
        </p:nvSpPr>
        <p:spPr>
          <a:xfrm>
            <a:off x="8595308" y="474989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50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34" name="Google Shape;234;p50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 algn="ctr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1pPr>
            <a:lvl2pPr marL="914400" lvl="1" indent="-342900" algn="ctr" rtl="0">
              <a:spcBef>
                <a:spcPts val="160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30200" algn="ctr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5" name="Google Shape;235;p50"/>
          <p:cNvSpPr txBox="1">
            <a:spLocks noGrp="1"/>
          </p:cNvSpPr>
          <p:nvPr>
            <p:ph type="sldNum" idx="12"/>
          </p:nvPr>
        </p:nvSpPr>
        <p:spPr>
          <a:xfrm>
            <a:off x="8595308" y="474989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51"/>
          <p:cNvSpPr txBox="1">
            <a:spLocks noGrp="1"/>
          </p:cNvSpPr>
          <p:nvPr>
            <p:ph type="sldNum" idx="12"/>
          </p:nvPr>
        </p:nvSpPr>
        <p:spPr>
          <a:xfrm>
            <a:off x="8595308" y="474989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311700" y="3145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sldNum" idx="12"/>
          </p:nvPr>
        </p:nvSpPr>
        <p:spPr>
          <a:xfrm>
            <a:off x="8595308" y="47498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ponsors">
  <p:cSld name="BLANK_1"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52"/>
          <p:cNvSpPr/>
          <p:nvPr/>
        </p:nvSpPr>
        <p:spPr>
          <a:xfrm>
            <a:off x="4585050" y="987600"/>
            <a:ext cx="2134800" cy="3624900"/>
          </a:xfrm>
          <a:prstGeom prst="rect">
            <a:avLst/>
          </a:prstGeom>
          <a:solidFill>
            <a:srgbClr val="2E3A4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52"/>
          <p:cNvSpPr/>
          <p:nvPr/>
        </p:nvSpPr>
        <p:spPr>
          <a:xfrm>
            <a:off x="6706800" y="993575"/>
            <a:ext cx="2125500" cy="3624900"/>
          </a:xfrm>
          <a:prstGeom prst="rect">
            <a:avLst/>
          </a:prstGeom>
          <a:solidFill>
            <a:srgbClr val="2E3A4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52"/>
          <p:cNvSpPr/>
          <p:nvPr/>
        </p:nvSpPr>
        <p:spPr>
          <a:xfrm>
            <a:off x="311700" y="984613"/>
            <a:ext cx="2134800" cy="3624900"/>
          </a:xfrm>
          <a:prstGeom prst="rect">
            <a:avLst/>
          </a:prstGeom>
          <a:solidFill>
            <a:srgbClr val="2E3A4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p52"/>
          <p:cNvSpPr/>
          <p:nvPr/>
        </p:nvSpPr>
        <p:spPr>
          <a:xfrm>
            <a:off x="2446500" y="990588"/>
            <a:ext cx="2125500" cy="3624900"/>
          </a:xfrm>
          <a:prstGeom prst="rect">
            <a:avLst/>
          </a:prstGeom>
          <a:solidFill>
            <a:srgbClr val="2E3A4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52"/>
          <p:cNvSpPr txBox="1">
            <a:spLocks noGrp="1"/>
          </p:cNvSpPr>
          <p:nvPr>
            <p:ph type="sldNum" idx="12"/>
          </p:nvPr>
        </p:nvSpPr>
        <p:spPr>
          <a:xfrm>
            <a:off x="8595308" y="474989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44" name="Google Shape;244;p5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06700" y="-1563350"/>
            <a:ext cx="1505100" cy="150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52"/>
          <p:cNvPicPr preferRelativeResize="0"/>
          <p:nvPr/>
        </p:nvPicPr>
        <p:blipFill rotWithShape="1">
          <a:blip r:embed="rId3">
            <a:alphaModFix/>
          </a:blip>
          <a:srcRect l="5594" r="2239"/>
          <a:stretch/>
        </p:blipFill>
        <p:spPr>
          <a:xfrm>
            <a:off x="4572000" y="2107325"/>
            <a:ext cx="2160900" cy="1397400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52"/>
          <p:cNvSpPr txBox="1"/>
          <p:nvPr/>
        </p:nvSpPr>
        <p:spPr>
          <a:xfrm>
            <a:off x="311700" y="311700"/>
            <a:ext cx="8520600" cy="5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rgbClr val="F8C700"/>
                </a:solidFill>
                <a:latin typeface="PT Sans"/>
                <a:ea typeface="PT Sans"/>
                <a:cs typeface="PT Sans"/>
                <a:sym typeface="PT Sans"/>
              </a:rPr>
              <a:t>Sponsors</a:t>
            </a:r>
            <a:endParaRPr sz="3600" b="1">
              <a:solidFill>
                <a:srgbClr val="F8C700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pic>
        <p:nvPicPr>
          <p:cNvPr id="247" name="Google Shape;247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25200" y="2322941"/>
            <a:ext cx="968100" cy="9661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pe Ass Questions">
  <p:cSld name="BLANK_1_1">
    <p:bg>
      <p:bgPr>
        <a:solidFill>
          <a:srgbClr val="131C1F"/>
        </a:solidFill>
        <a:effectLst/>
      </p:bgPr>
    </p:bg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53"/>
          <p:cNvSpPr txBox="1">
            <a:spLocks noGrp="1"/>
          </p:cNvSpPr>
          <p:nvPr>
            <p:ph type="sldNum" idx="12"/>
          </p:nvPr>
        </p:nvSpPr>
        <p:spPr>
          <a:xfrm>
            <a:off x="8595308" y="474989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50" name="Google Shape;250;p53"/>
          <p:cNvPicPr preferRelativeResize="0"/>
          <p:nvPr/>
        </p:nvPicPr>
        <p:blipFill rotWithShape="1">
          <a:blip r:embed="rId2">
            <a:alphaModFix/>
          </a:blip>
          <a:srcRect l="36745" t="32341" r="36439" b="15360"/>
          <a:stretch/>
        </p:blipFill>
        <p:spPr>
          <a:xfrm>
            <a:off x="3799450" y="1958500"/>
            <a:ext cx="1545101" cy="1695049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53"/>
          <p:cNvSpPr txBox="1"/>
          <p:nvPr/>
        </p:nvSpPr>
        <p:spPr>
          <a:xfrm>
            <a:off x="311700" y="311700"/>
            <a:ext cx="8520600" cy="5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rgbClr val="F8C700"/>
                </a:solidFill>
                <a:latin typeface="PT Sans"/>
                <a:ea typeface="PT Sans"/>
                <a:cs typeface="PT Sans"/>
                <a:sym typeface="PT Sans"/>
              </a:rPr>
              <a:t>Questions?</a:t>
            </a:r>
            <a:endParaRPr sz="3600" b="1">
              <a:solidFill>
                <a:srgbClr val="F8C700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cially">
  <p:cSld name="SECTION_HEADER_1_1_1"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54"/>
          <p:cNvSpPr/>
          <p:nvPr/>
        </p:nvSpPr>
        <p:spPr>
          <a:xfrm>
            <a:off x="4572025" y="987600"/>
            <a:ext cx="4260300" cy="1811100"/>
          </a:xfrm>
          <a:prstGeom prst="rect">
            <a:avLst/>
          </a:prstGeom>
          <a:solidFill>
            <a:srgbClr val="2E3A4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54"/>
          <p:cNvSpPr/>
          <p:nvPr/>
        </p:nvSpPr>
        <p:spPr>
          <a:xfrm>
            <a:off x="4567500" y="2801400"/>
            <a:ext cx="4260300" cy="1811100"/>
          </a:xfrm>
          <a:prstGeom prst="rect">
            <a:avLst/>
          </a:prstGeom>
          <a:solidFill>
            <a:srgbClr val="2E3A4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54"/>
          <p:cNvSpPr/>
          <p:nvPr/>
        </p:nvSpPr>
        <p:spPr>
          <a:xfrm>
            <a:off x="316225" y="987600"/>
            <a:ext cx="4260300" cy="1811100"/>
          </a:xfrm>
          <a:prstGeom prst="rect">
            <a:avLst/>
          </a:prstGeom>
          <a:solidFill>
            <a:srgbClr val="2E3A4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54"/>
          <p:cNvSpPr/>
          <p:nvPr/>
        </p:nvSpPr>
        <p:spPr>
          <a:xfrm>
            <a:off x="311700" y="2801400"/>
            <a:ext cx="4260300" cy="1811100"/>
          </a:xfrm>
          <a:prstGeom prst="rect">
            <a:avLst/>
          </a:prstGeom>
          <a:solidFill>
            <a:srgbClr val="2E3A4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7" name="Google Shape;257;p54"/>
          <p:cNvGrpSpPr/>
          <p:nvPr/>
        </p:nvGrpSpPr>
        <p:grpSpPr>
          <a:xfrm>
            <a:off x="4567500" y="3167425"/>
            <a:ext cx="4260300" cy="1079050"/>
            <a:chOff x="4567500" y="3167425"/>
            <a:chExt cx="4260300" cy="1079050"/>
          </a:xfrm>
        </p:grpSpPr>
        <p:pic>
          <p:nvPicPr>
            <p:cNvPr id="258" name="Google Shape;258;p54" descr="FB-f-Logo__blue_1024.png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6354925" y="3167425"/>
              <a:ext cx="685450" cy="6854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9" name="Google Shape;259;p54"/>
            <p:cNvSpPr txBox="1"/>
            <p:nvPr/>
          </p:nvSpPr>
          <p:spPr>
            <a:xfrm>
              <a:off x="4567500" y="3852875"/>
              <a:ext cx="4260300" cy="39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u="sng">
                  <a:solidFill>
                    <a:srgbClr val="FFFFFF"/>
                  </a:solidFill>
                  <a:latin typeface="Source Sans Pro"/>
                  <a:ea typeface="Source Sans Pro"/>
                  <a:cs typeface="Source Sans Pro"/>
                  <a:sym typeface="Source Sans Pro"/>
                  <a:hlinkClick r:id="rId3"/>
                </a:rPr>
                <a:t>goo.gl/FPuxtt</a:t>
              </a:r>
              <a:endParaRPr sz="1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grpSp>
        <p:nvGrpSpPr>
          <p:cNvPr id="260" name="Google Shape;260;p54"/>
          <p:cNvGrpSpPr/>
          <p:nvPr/>
        </p:nvGrpSpPr>
        <p:grpSpPr>
          <a:xfrm>
            <a:off x="311803" y="3173381"/>
            <a:ext cx="4260300" cy="1067144"/>
            <a:chOff x="311803" y="3173381"/>
            <a:chExt cx="4260300" cy="1067144"/>
          </a:xfrm>
        </p:grpSpPr>
        <p:sp>
          <p:nvSpPr>
            <p:cNvPr id="261" name="Google Shape;261;p54"/>
            <p:cNvSpPr txBox="1"/>
            <p:nvPr/>
          </p:nvSpPr>
          <p:spPr>
            <a:xfrm>
              <a:off x="311803" y="3846925"/>
              <a:ext cx="4260300" cy="39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800">
                  <a:solidFill>
                    <a:srgbClr val="FEFEFE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&lt;pending&gt;</a:t>
              </a:r>
              <a:endParaRPr sz="1800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pic>
          <p:nvPicPr>
            <p:cNvPr id="262" name="Google Shape;262;p54" descr="YouTube-icon-full_color.png"/>
            <p:cNvPicPr preferRelativeResize="0"/>
            <p:nvPr/>
          </p:nvPicPr>
          <p:blipFill rotWithShape="1">
            <a:blip r:embed="rId4">
              <a:alphaModFix/>
            </a:blip>
            <a:srcRect r="10"/>
            <a:stretch/>
          </p:blipFill>
          <p:spPr>
            <a:xfrm>
              <a:off x="1975508" y="3173381"/>
              <a:ext cx="958100" cy="67465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63" name="Google Shape;263;p54"/>
          <p:cNvSpPr txBox="1">
            <a:spLocks noGrp="1"/>
          </p:cNvSpPr>
          <p:nvPr>
            <p:ph type="sldNum" idx="12"/>
          </p:nvPr>
        </p:nvSpPr>
        <p:spPr>
          <a:xfrm>
            <a:off x="8595308" y="474989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64" name="Google Shape;264;p54"/>
          <p:cNvGrpSpPr/>
          <p:nvPr/>
        </p:nvGrpSpPr>
        <p:grpSpPr>
          <a:xfrm>
            <a:off x="4567500" y="1353625"/>
            <a:ext cx="4260300" cy="1079050"/>
            <a:chOff x="4567500" y="1353625"/>
            <a:chExt cx="4260300" cy="1079050"/>
          </a:xfrm>
        </p:grpSpPr>
        <p:sp>
          <p:nvSpPr>
            <p:cNvPr id="265" name="Google Shape;265;p54"/>
            <p:cNvSpPr txBox="1"/>
            <p:nvPr/>
          </p:nvSpPr>
          <p:spPr>
            <a:xfrm>
              <a:off x="4567500" y="2039075"/>
              <a:ext cx="4260300" cy="39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800">
                  <a:solidFill>
                    <a:srgbClr val="FEFEFE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&lt;pending&gt;</a:t>
              </a:r>
              <a:endParaRPr sz="1800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pic>
          <p:nvPicPr>
            <p:cNvPr id="266" name="Google Shape;266;p5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359450" y="1353625"/>
              <a:ext cx="685450" cy="6854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67" name="Google Shape;267;p54"/>
          <p:cNvSpPr txBox="1"/>
          <p:nvPr/>
        </p:nvSpPr>
        <p:spPr>
          <a:xfrm>
            <a:off x="311700" y="311700"/>
            <a:ext cx="8520600" cy="5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rgbClr val="F8C700"/>
                </a:solidFill>
                <a:latin typeface="PT Sans"/>
                <a:ea typeface="PT Sans"/>
                <a:cs typeface="PT Sans"/>
                <a:sym typeface="PT Sans"/>
              </a:rPr>
              <a:t>On the Interwebs</a:t>
            </a:r>
            <a:endParaRPr sz="3600" b="1">
              <a:solidFill>
                <a:srgbClr val="F8C700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grpSp>
        <p:nvGrpSpPr>
          <p:cNvPr id="268" name="Google Shape;268;p54"/>
          <p:cNvGrpSpPr/>
          <p:nvPr/>
        </p:nvGrpSpPr>
        <p:grpSpPr>
          <a:xfrm>
            <a:off x="311653" y="1353625"/>
            <a:ext cx="4260300" cy="1079050"/>
            <a:chOff x="311653" y="1353625"/>
            <a:chExt cx="4260300" cy="1079050"/>
          </a:xfrm>
        </p:grpSpPr>
        <p:sp>
          <p:nvSpPr>
            <p:cNvPr id="269" name="Google Shape;269;p54"/>
            <p:cNvSpPr txBox="1"/>
            <p:nvPr/>
          </p:nvSpPr>
          <p:spPr>
            <a:xfrm>
              <a:off x="311653" y="2039075"/>
              <a:ext cx="4260300" cy="39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u="sng">
                  <a:solidFill>
                    <a:srgbClr val="FEFEFE"/>
                  </a:solidFill>
                  <a:latin typeface="Source Sans Pro"/>
                  <a:ea typeface="Source Sans Pro"/>
                  <a:cs typeface="Source Sans Pro"/>
                  <a:sym typeface="Source Sans Pro"/>
                  <a:hlinkClick r:id="rId6"/>
                </a:rPr>
                <a:t>goo.gl/Pq3tP4</a:t>
              </a:r>
              <a:endParaRPr sz="1800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pic>
          <p:nvPicPr>
            <p:cNvPr id="270" name="Google Shape;270;p54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2096783" y="1353625"/>
              <a:ext cx="684663" cy="6854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56"/>
          <p:cNvSpPr txBox="1">
            <a:spLocks noGrp="1"/>
          </p:cNvSpPr>
          <p:nvPr>
            <p:ph type="sldNum" idx="12"/>
          </p:nvPr>
        </p:nvSpPr>
        <p:spPr>
          <a:xfrm>
            <a:off x="8595308" y="474989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9" name="Google Shape;279;p56"/>
          <p:cNvSpPr/>
          <p:nvPr/>
        </p:nvSpPr>
        <p:spPr>
          <a:xfrm>
            <a:off x="8595300" y="4749900"/>
            <a:ext cx="548700" cy="393600"/>
          </a:xfrm>
          <a:prstGeom prst="rect">
            <a:avLst/>
          </a:prstGeom>
          <a:solidFill>
            <a:srgbClr val="3233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p56"/>
          <p:cNvSpPr txBox="1">
            <a:spLocks noGrp="1"/>
          </p:cNvSpPr>
          <p:nvPr>
            <p:ph type="ctrTitle"/>
          </p:nvPr>
        </p:nvSpPr>
        <p:spPr>
          <a:xfrm>
            <a:off x="311708" y="3016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81" name="Google Shape;281;p56"/>
          <p:cNvSpPr txBox="1">
            <a:spLocks noGrp="1"/>
          </p:cNvSpPr>
          <p:nvPr>
            <p:ph type="subTitle" idx="1"/>
          </p:nvPr>
        </p:nvSpPr>
        <p:spPr>
          <a:xfrm>
            <a:off x="311700" y="23912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82" name="Google Shape;282;p56"/>
          <p:cNvSpPr txBox="1">
            <a:spLocks noGrp="1"/>
          </p:cNvSpPr>
          <p:nvPr>
            <p:ph type="subTitle" idx="2"/>
          </p:nvPr>
        </p:nvSpPr>
        <p:spPr>
          <a:xfrm>
            <a:off x="7426475" y="4749900"/>
            <a:ext cx="17178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EEEEE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r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r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r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r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r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r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r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57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85" name="Google Shape;285;p57"/>
          <p:cNvSpPr txBox="1">
            <a:spLocks noGrp="1"/>
          </p:cNvSpPr>
          <p:nvPr>
            <p:ph type="sldNum" idx="12"/>
          </p:nvPr>
        </p:nvSpPr>
        <p:spPr>
          <a:xfrm>
            <a:off x="8595308" y="474989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58"/>
          <p:cNvSpPr txBox="1">
            <a:spLocks noGrp="1"/>
          </p:cNvSpPr>
          <p:nvPr>
            <p:ph type="title"/>
          </p:nvPr>
        </p:nvSpPr>
        <p:spPr>
          <a:xfrm>
            <a:off x="311700" y="30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88" name="Google Shape;288;p58"/>
          <p:cNvSpPr txBox="1">
            <a:spLocks noGrp="1"/>
          </p:cNvSpPr>
          <p:nvPr>
            <p:ph type="body" idx="1"/>
          </p:nvPr>
        </p:nvSpPr>
        <p:spPr>
          <a:xfrm>
            <a:off x="311700" y="1016225"/>
            <a:ext cx="8520600" cy="359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Char char="●"/>
              <a:defRPr sz="2000">
                <a:solidFill>
                  <a:schemeClr val="lt2"/>
                </a:solidFill>
              </a:defRPr>
            </a:lvl1pPr>
            <a:lvl2pPr marL="914400" lvl="1" indent="-3429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Char char="○"/>
              <a:defRPr sz="1800">
                <a:solidFill>
                  <a:schemeClr val="lt2"/>
                </a:solidFill>
              </a:defRPr>
            </a:lvl2pPr>
            <a:lvl3pPr marL="1371600" lvl="2" indent="-3302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600"/>
              <a:buChar char="■"/>
              <a:defRPr sz="1600">
                <a:solidFill>
                  <a:schemeClr val="lt2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289" name="Google Shape;289;p58"/>
          <p:cNvSpPr txBox="1">
            <a:spLocks noGrp="1"/>
          </p:cNvSpPr>
          <p:nvPr>
            <p:ph type="sldNum" idx="12"/>
          </p:nvPr>
        </p:nvSpPr>
        <p:spPr>
          <a:xfrm>
            <a:off x="8595308" y="474989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TITLE_AND_BODY_2"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59"/>
          <p:cNvSpPr txBox="1">
            <a:spLocks noGrp="1"/>
          </p:cNvSpPr>
          <p:nvPr>
            <p:ph type="body" idx="1"/>
          </p:nvPr>
        </p:nvSpPr>
        <p:spPr>
          <a:xfrm>
            <a:off x="311700" y="984775"/>
            <a:ext cx="8520600" cy="363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AutoNum type="arabicPeriod"/>
              <a:defRPr sz="2000"/>
            </a:lvl1pPr>
            <a:lvl2pPr marL="914400" lvl="1" indent="-342900" rtl="0">
              <a:spcBef>
                <a:spcPts val="1600"/>
              </a:spcBef>
              <a:spcAft>
                <a:spcPts val="0"/>
              </a:spcAft>
              <a:buSzPts val="1800"/>
              <a:buAutoNum type="alphaLcPeriod"/>
              <a:defRPr sz="1800"/>
            </a:lvl2pPr>
            <a:lvl3pPr marL="1371600" lvl="2" indent="-330200" rtl="0">
              <a:spcBef>
                <a:spcPts val="1600"/>
              </a:spcBef>
              <a:spcAft>
                <a:spcPts val="0"/>
              </a:spcAft>
              <a:buSzPts val="1600"/>
              <a:buAutoNum type="romanLcPeriod"/>
              <a:defRPr sz="1600"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AutoNum type="romanLcPeriod"/>
              <a:defRPr/>
            </a:lvl9pPr>
          </a:lstStyle>
          <a:p>
            <a:endParaRPr/>
          </a:p>
        </p:txBody>
      </p:sp>
      <p:sp>
        <p:nvSpPr>
          <p:cNvPr id="292" name="Google Shape;292;p59"/>
          <p:cNvSpPr txBox="1">
            <a:spLocks noGrp="1"/>
          </p:cNvSpPr>
          <p:nvPr>
            <p:ph type="sldNum" idx="12"/>
          </p:nvPr>
        </p:nvSpPr>
        <p:spPr>
          <a:xfrm>
            <a:off x="8595308" y="474989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3" name="Google Shape;293;p59"/>
          <p:cNvSpPr txBox="1"/>
          <p:nvPr/>
        </p:nvSpPr>
        <p:spPr>
          <a:xfrm>
            <a:off x="311700" y="311700"/>
            <a:ext cx="8520600" cy="5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solidFill>
                  <a:srgbClr val="F8C700"/>
                </a:solidFill>
                <a:latin typeface="PT Sans"/>
                <a:ea typeface="PT Sans"/>
                <a:cs typeface="PT Sans"/>
                <a:sym typeface="PT Sans"/>
              </a:rPr>
              <a:t>Agenda</a:t>
            </a:r>
            <a:endParaRPr sz="2800" b="1">
              <a:solidFill>
                <a:srgbClr val="F8C700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ferences">
  <p:cSld name="TITLE_AND_BODY_2_2"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60"/>
          <p:cNvSpPr txBox="1">
            <a:spLocks noGrp="1"/>
          </p:cNvSpPr>
          <p:nvPr>
            <p:ph type="body" idx="1"/>
          </p:nvPr>
        </p:nvSpPr>
        <p:spPr>
          <a:xfrm>
            <a:off x="311700" y="984775"/>
            <a:ext cx="8520600" cy="363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AutoNum type="arabicPeriod"/>
              <a:defRPr sz="2000"/>
            </a:lvl1pPr>
            <a:lvl2pPr marL="914400" lvl="1" indent="-342900" rtl="0">
              <a:spcBef>
                <a:spcPts val="1600"/>
              </a:spcBef>
              <a:spcAft>
                <a:spcPts val="0"/>
              </a:spcAft>
              <a:buSzPts val="1800"/>
              <a:buAutoNum type="alphaLcPeriod"/>
              <a:defRPr sz="1800"/>
            </a:lvl2pPr>
            <a:lvl3pPr marL="1371600" lvl="2" indent="-330200" rtl="0">
              <a:spcBef>
                <a:spcPts val="1600"/>
              </a:spcBef>
              <a:spcAft>
                <a:spcPts val="0"/>
              </a:spcAft>
              <a:buSzPts val="1600"/>
              <a:buAutoNum type="romanLcPeriod"/>
              <a:defRPr sz="1600"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AutoNum type="romanLcPeriod"/>
              <a:defRPr/>
            </a:lvl9pPr>
          </a:lstStyle>
          <a:p>
            <a:endParaRPr/>
          </a:p>
        </p:txBody>
      </p:sp>
      <p:sp>
        <p:nvSpPr>
          <p:cNvPr id="296" name="Google Shape;296;p60"/>
          <p:cNvSpPr txBox="1">
            <a:spLocks noGrp="1"/>
          </p:cNvSpPr>
          <p:nvPr>
            <p:ph type="sldNum" idx="12"/>
          </p:nvPr>
        </p:nvSpPr>
        <p:spPr>
          <a:xfrm>
            <a:off x="8595308" y="474989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7" name="Google Shape;297;p60"/>
          <p:cNvSpPr txBox="1"/>
          <p:nvPr/>
        </p:nvSpPr>
        <p:spPr>
          <a:xfrm>
            <a:off x="311700" y="311700"/>
            <a:ext cx="8520600" cy="5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solidFill>
                  <a:srgbClr val="F8C700"/>
                </a:solidFill>
                <a:latin typeface="PT Sans"/>
                <a:ea typeface="PT Sans"/>
                <a:cs typeface="PT Sans"/>
                <a:sym typeface="PT Sans"/>
              </a:rPr>
              <a:t>References (Check ’em Out)</a:t>
            </a:r>
            <a:endParaRPr sz="2800" b="1">
              <a:solidFill>
                <a:srgbClr val="F8C700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sources">
  <p:cSld name="TITLE_AND_BODY_2_2_1"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61"/>
          <p:cNvSpPr txBox="1">
            <a:spLocks noGrp="1"/>
          </p:cNvSpPr>
          <p:nvPr>
            <p:ph type="body" idx="1"/>
          </p:nvPr>
        </p:nvSpPr>
        <p:spPr>
          <a:xfrm>
            <a:off x="311700" y="984775"/>
            <a:ext cx="8520600" cy="363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AutoNum type="arabicPeriod"/>
              <a:defRPr sz="2000"/>
            </a:lvl1pPr>
            <a:lvl2pPr marL="914400" lvl="1" indent="-342900" rtl="0">
              <a:spcBef>
                <a:spcPts val="1600"/>
              </a:spcBef>
              <a:spcAft>
                <a:spcPts val="0"/>
              </a:spcAft>
              <a:buSzPts val="1800"/>
              <a:buAutoNum type="alphaLcPeriod"/>
              <a:defRPr sz="1800"/>
            </a:lvl2pPr>
            <a:lvl3pPr marL="1371600" lvl="2" indent="-330200" rtl="0">
              <a:spcBef>
                <a:spcPts val="1600"/>
              </a:spcBef>
              <a:spcAft>
                <a:spcPts val="0"/>
              </a:spcAft>
              <a:buSzPts val="1600"/>
              <a:buAutoNum type="romanLcPeriod"/>
              <a:defRPr sz="1600"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AutoNum type="romanLcPeriod"/>
              <a:defRPr/>
            </a:lvl9pPr>
          </a:lstStyle>
          <a:p>
            <a:endParaRPr/>
          </a:p>
        </p:txBody>
      </p:sp>
      <p:sp>
        <p:nvSpPr>
          <p:cNvPr id="300" name="Google Shape;300;p61"/>
          <p:cNvSpPr txBox="1">
            <a:spLocks noGrp="1"/>
          </p:cNvSpPr>
          <p:nvPr>
            <p:ph type="sldNum" idx="12"/>
          </p:nvPr>
        </p:nvSpPr>
        <p:spPr>
          <a:xfrm>
            <a:off x="8595308" y="474989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1" name="Google Shape;301;p61"/>
          <p:cNvSpPr txBox="1"/>
          <p:nvPr/>
        </p:nvSpPr>
        <p:spPr>
          <a:xfrm>
            <a:off x="311700" y="311700"/>
            <a:ext cx="8520600" cy="5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solidFill>
                  <a:srgbClr val="F8C700"/>
                </a:solidFill>
                <a:latin typeface="PT Sans"/>
                <a:ea typeface="PT Sans"/>
                <a:cs typeface="PT Sans"/>
                <a:sym typeface="PT Sans"/>
              </a:rPr>
              <a:t>Resources (Check ’em Out)</a:t>
            </a:r>
            <a:endParaRPr sz="2800" b="1">
              <a:solidFill>
                <a:srgbClr val="F8C700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e Believe">
  <p:cSld name="TITLE_AND_BODY_2_1"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62"/>
          <p:cNvSpPr txBox="1">
            <a:spLocks noGrp="1"/>
          </p:cNvSpPr>
          <p:nvPr>
            <p:ph type="sldNum" idx="12"/>
          </p:nvPr>
        </p:nvSpPr>
        <p:spPr>
          <a:xfrm>
            <a:off x="8595308" y="474989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4" name="Google Shape;304;p62"/>
          <p:cNvSpPr txBox="1"/>
          <p:nvPr/>
        </p:nvSpPr>
        <p:spPr>
          <a:xfrm>
            <a:off x="311700" y="984775"/>
            <a:ext cx="8520600" cy="36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EFEFE"/>
              </a:buClr>
              <a:buSzPts val="2000"/>
              <a:buFont typeface="Source Sans Pro"/>
              <a:buChar char="-"/>
            </a:pPr>
            <a:r>
              <a:rPr lang="en" sz="2000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Community is important.</a:t>
            </a:r>
            <a:endParaRPr sz="2000">
              <a:solidFill>
                <a:srgbClr val="FEFEFE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EFEFE"/>
              </a:buClr>
              <a:buSzPts val="2000"/>
              <a:buFont typeface="Source Sans Pro"/>
              <a:buChar char="-"/>
            </a:pPr>
            <a:r>
              <a:rPr lang="en" sz="2000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We don’t know everything.</a:t>
            </a:r>
            <a:endParaRPr sz="2000">
              <a:solidFill>
                <a:srgbClr val="FEFEFE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FEFEFE"/>
              </a:buClr>
              <a:buSzPts val="2000"/>
              <a:buFont typeface="Source Sans Pro"/>
              <a:buChar char="-"/>
            </a:pPr>
            <a:r>
              <a:rPr lang="en" sz="2000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Students should teach students.</a:t>
            </a:r>
            <a:endParaRPr sz="2000">
              <a:solidFill>
                <a:srgbClr val="FEFEFE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05" name="Google Shape;305;p62"/>
          <p:cNvSpPr txBox="1"/>
          <p:nvPr/>
        </p:nvSpPr>
        <p:spPr>
          <a:xfrm>
            <a:off x="311700" y="311700"/>
            <a:ext cx="8520600" cy="5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solidFill>
                  <a:srgbClr val="F8C700"/>
                </a:solidFill>
                <a:latin typeface="PT Sans"/>
                <a:ea typeface="PT Sans"/>
                <a:cs typeface="PT Sans"/>
                <a:sym typeface="PT Sans"/>
              </a:rPr>
              <a:t>We Believe</a:t>
            </a:r>
            <a:endParaRPr sz="2800" b="1">
              <a:solidFill>
                <a:srgbClr val="F8C700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pe Ass Questions">
  <p:cSld name="BLANK_1_1">
    <p:bg>
      <p:bgPr>
        <a:solidFill>
          <a:srgbClr val="131C1F"/>
        </a:solid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>
            <a:spLocks noGrp="1"/>
          </p:cNvSpPr>
          <p:nvPr>
            <p:ph type="sldNum" idx="12"/>
          </p:nvPr>
        </p:nvSpPr>
        <p:spPr>
          <a:xfrm>
            <a:off x="8595308" y="47498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5" name="Google Shape;35;p7"/>
          <p:cNvPicPr preferRelativeResize="0"/>
          <p:nvPr/>
        </p:nvPicPr>
        <p:blipFill rotWithShape="1">
          <a:blip r:embed="rId2">
            <a:alphaModFix/>
          </a:blip>
          <a:srcRect l="36745" t="32341" r="36439" b="15359"/>
          <a:stretch/>
        </p:blipFill>
        <p:spPr>
          <a:xfrm>
            <a:off x="3799450" y="1958500"/>
            <a:ext cx="1545101" cy="1695049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7"/>
          <p:cNvSpPr txBox="1"/>
          <p:nvPr/>
        </p:nvSpPr>
        <p:spPr>
          <a:xfrm>
            <a:off x="311700" y="311700"/>
            <a:ext cx="8520600" cy="5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" sz="3600" b="1" i="0" u="none" strike="noStrike" cap="none">
                <a:solidFill>
                  <a:srgbClr val="F8C700"/>
                </a:solidFill>
                <a:latin typeface="Fira Sans"/>
                <a:ea typeface="Fira Sans"/>
                <a:cs typeface="Fira Sans"/>
                <a:sym typeface="Fira Sans"/>
              </a:rPr>
              <a:t>Questions?</a:t>
            </a:r>
            <a:endParaRPr sz="3600" b="1" i="0" u="none" strike="noStrike" cap="none">
              <a:solidFill>
                <a:srgbClr val="F8C7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ordinators">
  <p:cSld name="TITLE_AND_BODY_2_1_2"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63"/>
          <p:cNvSpPr txBox="1">
            <a:spLocks noGrp="1"/>
          </p:cNvSpPr>
          <p:nvPr>
            <p:ph type="sldNum" idx="12"/>
          </p:nvPr>
        </p:nvSpPr>
        <p:spPr>
          <a:xfrm>
            <a:off x="8595308" y="474989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8" name="Google Shape;308;p63"/>
          <p:cNvSpPr txBox="1"/>
          <p:nvPr/>
        </p:nvSpPr>
        <p:spPr>
          <a:xfrm>
            <a:off x="311700" y="984775"/>
            <a:ext cx="8520600" cy="36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EFEFE"/>
              </a:buClr>
              <a:buSzPts val="2000"/>
              <a:buFont typeface="Source Sans Pro"/>
              <a:buChar char="-"/>
            </a:pPr>
            <a:r>
              <a:rPr lang="en" sz="2000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(TA) Felix Sosa </a:t>
            </a:r>
            <a:endParaRPr sz="2000">
              <a:solidFill>
                <a:srgbClr val="FEFEFE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EFEFE"/>
              </a:buClr>
              <a:buSzPts val="2000"/>
              <a:buFont typeface="Source Sans Pro"/>
              <a:buChar char="-"/>
            </a:pPr>
            <a:r>
              <a:rPr lang="en" sz="2000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(TA) John Muchovej</a:t>
            </a:r>
            <a:endParaRPr sz="2000">
              <a:solidFill>
                <a:srgbClr val="FEFEFE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FEFEFE"/>
              </a:buClr>
              <a:buSzPts val="2000"/>
              <a:buFont typeface="Source Sans Pro"/>
              <a:buChar char="-"/>
            </a:pPr>
            <a:r>
              <a:rPr lang="en" sz="2000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(TA) Richard DiBacco</a:t>
            </a:r>
            <a:endParaRPr sz="2000">
              <a:solidFill>
                <a:srgbClr val="FEFEFE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09" name="Google Shape;309;p63"/>
          <p:cNvSpPr txBox="1"/>
          <p:nvPr/>
        </p:nvSpPr>
        <p:spPr>
          <a:xfrm>
            <a:off x="311700" y="311700"/>
            <a:ext cx="8520600" cy="5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solidFill>
                  <a:srgbClr val="F8C700"/>
                </a:solidFill>
                <a:latin typeface="PT Sans"/>
                <a:ea typeface="PT Sans"/>
                <a:cs typeface="PT Sans"/>
                <a:sym typeface="PT Sans"/>
              </a:rPr>
              <a:t>Coordinators</a:t>
            </a:r>
            <a:endParaRPr sz="2800" b="1">
              <a:solidFill>
                <a:srgbClr val="F8C700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eeting Structure">
  <p:cSld name="TITLE_AND_BODY_2_1_1"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64"/>
          <p:cNvSpPr txBox="1">
            <a:spLocks noGrp="1"/>
          </p:cNvSpPr>
          <p:nvPr>
            <p:ph type="sldNum" idx="12"/>
          </p:nvPr>
        </p:nvSpPr>
        <p:spPr>
          <a:xfrm>
            <a:off x="8595308" y="474989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2" name="Google Shape;312;p64"/>
          <p:cNvSpPr txBox="1"/>
          <p:nvPr/>
        </p:nvSpPr>
        <p:spPr>
          <a:xfrm>
            <a:off x="311700" y="984775"/>
            <a:ext cx="8520600" cy="364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EFEFE"/>
              </a:buClr>
              <a:buSzPts val="2000"/>
              <a:buFont typeface="Source Sans Pro"/>
              <a:buChar char="-"/>
            </a:pPr>
            <a:r>
              <a:rPr lang="en" sz="2000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Breadth first</a:t>
            </a:r>
            <a:endParaRPr sz="2000">
              <a:solidFill>
                <a:srgbClr val="FEFEFE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EFEFE"/>
              </a:buClr>
              <a:buSzPts val="2000"/>
              <a:buFont typeface="Source Sans Pro"/>
              <a:buChar char="-"/>
            </a:pPr>
            <a:r>
              <a:rPr lang="en" sz="2000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Lecture to Workshop</a:t>
            </a:r>
            <a:endParaRPr sz="2000">
              <a:solidFill>
                <a:srgbClr val="FEFEFE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FEFEFE"/>
              </a:buClr>
              <a:buSzPts val="2000"/>
              <a:buFont typeface="Source Sans Pro"/>
              <a:buChar char="-"/>
            </a:pPr>
            <a:r>
              <a:rPr lang="en" sz="2000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Big to Small, then Present to Future</a:t>
            </a:r>
            <a:endParaRPr sz="2000">
              <a:solidFill>
                <a:srgbClr val="FEFEFE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13" name="Google Shape;313;p64"/>
          <p:cNvSpPr txBox="1"/>
          <p:nvPr/>
        </p:nvSpPr>
        <p:spPr>
          <a:xfrm>
            <a:off x="311700" y="311700"/>
            <a:ext cx="8520600" cy="5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solidFill>
                  <a:srgbClr val="F8C700"/>
                </a:solidFill>
                <a:latin typeface="PT Sans"/>
                <a:ea typeface="PT Sans"/>
                <a:cs typeface="PT Sans"/>
                <a:sym typeface="PT Sans"/>
              </a:rPr>
              <a:t>Meeting Structure</a:t>
            </a:r>
            <a:endParaRPr sz="2800" b="1">
              <a:solidFill>
                <a:srgbClr val="F8C700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bose Syllabus: Fall 2017">
  <p:cSld name="TITLE_AND_BODY_2_1_1_1"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65"/>
          <p:cNvSpPr txBox="1"/>
          <p:nvPr/>
        </p:nvSpPr>
        <p:spPr>
          <a:xfrm>
            <a:off x="311700" y="984775"/>
            <a:ext cx="8520600" cy="36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EFEFE"/>
              </a:buClr>
              <a:buSzPts val="2000"/>
              <a:buFont typeface="Source Sans Pro"/>
              <a:buChar char="-"/>
            </a:pPr>
            <a:r>
              <a:rPr lang="en" sz="2000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U0: Neural Networks</a:t>
            </a:r>
            <a:endParaRPr sz="2000">
              <a:solidFill>
                <a:srgbClr val="FEFEFE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Font typeface="Source Sans Pro"/>
              <a:buChar char="-"/>
            </a:pPr>
            <a:r>
              <a:rPr lang="en" sz="1800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(09/27) Lecture: An Intro to Neural Networks</a:t>
            </a:r>
            <a:endParaRPr sz="1800">
              <a:solidFill>
                <a:srgbClr val="FEFEFE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Font typeface="Source Sans Pro"/>
              <a:buChar char="-"/>
            </a:pPr>
            <a:r>
              <a:rPr lang="en" sz="1800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(10/07) Workshop: Building Your Own Neural Network</a:t>
            </a:r>
            <a:endParaRPr sz="1800">
              <a:solidFill>
                <a:srgbClr val="FEFEFE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2000"/>
              <a:buFont typeface="Source Sans Pro"/>
              <a:buChar char="-"/>
            </a:pPr>
            <a:r>
              <a:rPr lang="en" sz="2000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U1: Reinforcement Learning</a:t>
            </a:r>
            <a:endParaRPr sz="2000">
              <a:solidFill>
                <a:srgbClr val="FEFEFE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Font typeface="Source Sans Pro"/>
              <a:buChar char="-"/>
            </a:pPr>
            <a:r>
              <a:rPr lang="en" sz="1800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(10/11) Lecture: An Intro to Reinforcement Learning</a:t>
            </a:r>
            <a:endParaRPr sz="1800">
              <a:solidFill>
                <a:srgbClr val="FEFEFE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Font typeface="Source Sans Pro"/>
              <a:buChar char="-"/>
            </a:pPr>
            <a:r>
              <a:rPr lang="en" sz="1800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(10/18) Lecture: Solving a Markov Decision Process</a:t>
            </a:r>
            <a:endParaRPr sz="1800">
              <a:solidFill>
                <a:srgbClr val="FEFEFE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8C700"/>
              </a:buClr>
              <a:buSzPts val="2000"/>
              <a:buFont typeface="Source Sans Pro"/>
              <a:buChar char="-"/>
            </a:pPr>
            <a:r>
              <a:rPr lang="en" sz="2000" b="1">
                <a:solidFill>
                  <a:srgbClr val="F8C7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U2: Advanced Topics</a:t>
            </a:r>
            <a:endParaRPr sz="2000" b="1">
              <a:solidFill>
                <a:srgbClr val="F8C7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914400" lvl="1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B2F8"/>
              </a:buClr>
              <a:buSzPts val="2000"/>
              <a:buFont typeface="Source Sans Pro"/>
              <a:buChar char="-"/>
            </a:pPr>
            <a:r>
              <a:rPr lang="en" sz="1800">
                <a:solidFill>
                  <a:srgbClr val="0DB2F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(11/01) Lecture: Intro to Evolutionary Computation (Dr. Annie Wu)</a:t>
            </a:r>
            <a:endParaRPr sz="2000">
              <a:solidFill>
                <a:srgbClr val="0DB2F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8C700"/>
              </a:buClr>
              <a:buSzPts val="1800"/>
              <a:buFont typeface="Source Sans Pro"/>
              <a:buChar char="-"/>
            </a:pPr>
            <a:r>
              <a:rPr lang="en" sz="1800">
                <a:solidFill>
                  <a:srgbClr val="F8C7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(11/08) Lecture: Intro to Neuroevolutionary Computation</a:t>
            </a:r>
            <a:endParaRPr sz="1800">
              <a:solidFill>
                <a:srgbClr val="F8C7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8C700"/>
              </a:buClr>
              <a:buSzPts val="1800"/>
              <a:buFont typeface="Source Sans Pro"/>
              <a:buChar char="-"/>
            </a:pPr>
            <a:r>
              <a:rPr lang="en" sz="1800">
                <a:solidFill>
                  <a:srgbClr val="F8C7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(11/15) Lecture: Building Machines that Learn and Think like People</a:t>
            </a:r>
            <a:endParaRPr sz="2000">
              <a:solidFill>
                <a:srgbClr val="F8C7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16" name="Google Shape;316;p65"/>
          <p:cNvSpPr txBox="1">
            <a:spLocks noGrp="1"/>
          </p:cNvSpPr>
          <p:nvPr>
            <p:ph type="sldNum" idx="12"/>
          </p:nvPr>
        </p:nvSpPr>
        <p:spPr>
          <a:xfrm>
            <a:off x="8595308" y="474989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7" name="Google Shape;317;p65"/>
          <p:cNvSpPr txBox="1"/>
          <p:nvPr/>
        </p:nvSpPr>
        <p:spPr>
          <a:xfrm>
            <a:off x="311700" y="311700"/>
            <a:ext cx="8520600" cy="5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solidFill>
                  <a:srgbClr val="F8C700"/>
                </a:solidFill>
                <a:latin typeface="PT Sans"/>
                <a:ea typeface="PT Sans"/>
                <a:cs typeface="PT Sans"/>
                <a:sym typeface="PT Sans"/>
              </a:rPr>
              <a:t>Syllabus: </a:t>
            </a:r>
            <a:r>
              <a:rPr lang="en" sz="2800" b="1">
                <a:solidFill>
                  <a:srgbClr val="FEFEFE"/>
                </a:solidFill>
                <a:latin typeface="PT Sans"/>
                <a:ea typeface="PT Sans"/>
                <a:cs typeface="PT Sans"/>
                <a:sym typeface="PT Sans"/>
              </a:rPr>
              <a:t>Fall 2017</a:t>
            </a:r>
            <a:endParaRPr sz="2800" b="1">
              <a:solidFill>
                <a:srgbClr val="F8C700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bose Syllabus: Fall 2017 Next">
  <p:cSld name="TITLE_AND_BODY_2_1_1_1_2"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66"/>
          <p:cNvSpPr txBox="1"/>
          <p:nvPr/>
        </p:nvSpPr>
        <p:spPr>
          <a:xfrm>
            <a:off x="311700" y="984775"/>
            <a:ext cx="8520600" cy="36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ource Sans Pro"/>
              <a:buChar char="-"/>
            </a:pPr>
            <a:r>
              <a:rPr lang="en" sz="20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U0: Neural Networks</a:t>
            </a:r>
            <a:endParaRPr sz="20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ource Sans Pro"/>
              <a:buChar char="-"/>
            </a:pPr>
            <a:r>
              <a:rPr lang="en" sz="1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(09/27) Lecture: An Intro to Neural Networks</a:t>
            </a:r>
            <a:endParaRPr sz="18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ource Sans Pro"/>
              <a:buChar char="-"/>
            </a:pPr>
            <a:r>
              <a:rPr lang="en" sz="1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(10/07) Workshop: Building Your Own Neural Network</a:t>
            </a:r>
            <a:endParaRPr sz="18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2000"/>
              <a:buFont typeface="Source Sans Pro"/>
              <a:buChar char="-"/>
            </a:pPr>
            <a:r>
              <a:rPr lang="en" sz="2000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U1: Reinforcement Learning</a:t>
            </a:r>
            <a:endParaRPr sz="2000">
              <a:solidFill>
                <a:srgbClr val="FEFEFE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Font typeface="Source Sans Pro"/>
              <a:buChar char="-"/>
            </a:pPr>
            <a:r>
              <a:rPr lang="en" sz="1800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(10/11) Lecture: An Intro to Reinforcement Learning</a:t>
            </a:r>
            <a:endParaRPr sz="1800">
              <a:solidFill>
                <a:srgbClr val="FEFEFE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Font typeface="Source Sans Pro"/>
              <a:buChar char="-"/>
            </a:pPr>
            <a:r>
              <a:rPr lang="en" sz="1800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(10/18) Lecture: Solving a Markov Decision Process</a:t>
            </a:r>
            <a:endParaRPr sz="1800">
              <a:solidFill>
                <a:srgbClr val="FEFEFE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8C700"/>
              </a:buClr>
              <a:buSzPts val="2000"/>
              <a:buFont typeface="Source Sans Pro"/>
              <a:buChar char="-"/>
            </a:pPr>
            <a:r>
              <a:rPr lang="en" sz="2000" b="1">
                <a:solidFill>
                  <a:srgbClr val="F8C7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U2: Advanced Topics</a:t>
            </a:r>
            <a:endParaRPr sz="2000" b="1">
              <a:solidFill>
                <a:srgbClr val="F8C7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914400" lvl="1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B2F8"/>
              </a:buClr>
              <a:buSzPts val="2000"/>
              <a:buFont typeface="Source Sans Pro"/>
              <a:buChar char="-"/>
            </a:pPr>
            <a:r>
              <a:rPr lang="en" sz="1800">
                <a:solidFill>
                  <a:srgbClr val="0DB2F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(11/01) Lecture: Intro to Evolutionary Computation (Dr. Annie Wu)</a:t>
            </a:r>
            <a:endParaRPr sz="2000">
              <a:solidFill>
                <a:srgbClr val="0DB2F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8C700"/>
              </a:buClr>
              <a:buSzPts val="1800"/>
              <a:buFont typeface="Source Sans Pro"/>
              <a:buChar char="-"/>
            </a:pPr>
            <a:r>
              <a:rPr lang="en" sz="1800">
                <a:solidFill>
                  <a:srgbClr val="F8C7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(11/08) Lecture: Intro to Neuroevolutionary Computation</a:t>
            </a:r>
            <a:endParaRPr sz="1800">
              <a:solidFill>
                <a:srgbClr val="F8C7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8C700"/>
              </a:buClr>
              <a:buSzPts val="1800"/>
              <a:buFont typeface="Source Sans Pro"/>
              <a:buChar char="-"/>
            </a:pPr>
            <a:r>
              <a:rPr lang="en" sz="1800">
                <a:solidFill>
                  <a:srgbClr val="F8C7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(11/15) Lecture: Building Machines that Learn and Think like People</a:t>
            </a:r>
            <a:endParaRPr sz="2000" b="1">
              <a:solidFill>
                <a:srgbClr val="F8C7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20" name="Google Shape;320;p66"/>
          <p:cNvSpPr txBox="1">
            <a:spLocks noGrp="1"/>
          </p:cNvSpPr>
          <p:nvPr>
            <p:ph type="sldNum" idx="12"/>
          </p:nvPr>
        </p:nvSpPr>
        <p:spPr>
          <a:xfrm>
            <a:off x="8595308" y="474989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1" name="Google Shape;321;p66"/>
          <p:cNvSpPr txBox="1"/>
          <p:nvPr/>
        </p:nvSpPr>
        <p:spPr>
          <a:xfrm>
            <a:off x="311700" y="311700"/>
            <a:ext cx="8520600" cy="5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solidFill>
                  <a:srgbClr val="F8C700"/>
                </a:solidFill>
                <a:latin typeface="PT Sans"/>
                <a:ea typeface="PT Sans"/>
                <a:cs typeface="PT Sans"/>
                <a:sym typeface="PT Sans"/>
              </a:rPr>
              <a:t>Syllabus: </a:t>
            </a:r>
            <a:r>
              <a:rPr lang="en" sz="2800" b="1">
                <a:solidFill>
                  <a:srgbClr val="FEFEFE"/>
                </a:solidFill>
                <a:latin typeface="PT Sans"/>
                <a:ea typeface="PT Sans"/>
                <a:cs typeface="PT Sans"/>
                <a:sym typeface="PT Sans"/>
              </a:rPr>
              <a:t>Fall 2017</a:t>
            </a:r>
            <a:endParaRPr sz="2800" b="1">
              <a:solidFill>
                <a:srgbClr val="F8C700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mon Syllabus: Fall 2017">
  <p:cSld name="TITLE_AND_BODY_2_1_1_1_1"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67"/>
          <p:cNvSpPr txBox="1"/>
          <p:nvPr/>
        </p:nvSpPr>
        <p:spPr>
          <a:xfrm>
            <a:off x="311700" y="984775"/>
            <a:ext cx="8520600" cy="36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8C700"/>
              </a:buClr>
              <a:buSzPts val="2000"/>
              <a:buFont typeface="Source Sans Pro"/>
              <a:buChar char="-"/>
            </a:pPr>
            <a:r>
              <a:rPr lang="en" sz="2000" b="1">
                <a:solidFill>
                  <a:srgbClr val="F8C7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U0: Neural Networks (Sep 20, 27)</a:t>
            </a:r>
            <a:endParaRPr sz="2000" b="1">
              <a:solidFill>
                <a:srgbClr val="F8C7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B2F8"/>
              </a:buClr>
              <a:buSzPts val="1800"/>
              <a:buFont typeface="Source Sans Pro"/>
              <a:buChar char="-"/>
            </a:pPr>
            <a:r>
              <a:rPr lang="en" sz="1800">
                <a:solidFill>
                  <a:srgbClr val="0DB2F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Lecture: An Intro to Neural Networks</a:t>
            </a:r>
            <a:endParaRPr sz="1800">
              <a:solidFill>
                <a:srgbClr val="0DB2F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8C700"/>
              </a:buClr>
              <a:buSzPts val="1800"/>
              <a:buFont typeface="Source Sans Pro"/>
              <a:buChar char="-"/>
            </a:pPr>
            <a:r>
              <a:rPr lang="en" sz="1800">
                <a:solidFill>
                  <a:srgbClr val="F8C7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Workshop: Building Your Own Neural Network</a:t>
            </a:r>
            <a:endParaRPr sz="1800">
              <a:solidFill>
                <a:srgbClr val="F8C7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2000"/>
              <a:buFont typeface="Source Sans Pro"/>
              <a:buChar char="-"/>
            </a:pPr>
            <a:r>
              <a:rPr lang="en" sz="2000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U1: Reinforcement Learning (Oct 11, 18)</a:t>
            </a:r>
            <a:endParaRPr sz="2000">
              <a:solidFill>
                <a:srgbClr val="FEFEFE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2000"/>
              <a:buFont typeface="Source Sans Pro"/>
              <a:buChar char="-"/>
            </a:pPr>
            <a:r>
              <a:rPr lang="en" sz="2000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U2: Topics of Active Research (Nov 01, 08)</a:t>
            </a:r>
            <a:endParaRPr sz="2000" b="1">
              <a:solidFill>
                <a:srgbClr val="F8C7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24" name="Google Shape;324;p67"/>
          <p:cNvSpPr txBox="1">
            <a:spLocks noGrp="1"/>
          </p:cNvSpPr>
          <p:nvPr>
            <p:ph type="sldNum" idx="12"/>
          </p:nvPr>
        </p:nvSpPr>
        <p:spPr>
          <a:xfrm>
            <a:off x="8595308" y="474989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5" name="Google Shape;325;p67"/>
          <p:cNvSpPr txBox="1"/>
          <p:nvPr/>
        </p:nvSpPr>
        <p:spPr>
          <a:xfrm>
            <a:off x="311700" y="311700"/>
            <a:ext cx="8520600" cy="5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solidFill>
                  <a:srgbClr val="F8C700"/>
                </a:solidFill>
                <a:latin typeface="PT Sans"/>
                <a:ea typeface="PT Sans"/>
                <a:cs typeface="PT Sans"/>
                <a:sym typeface="PT Sans"/>
              </a:rPr>
              <a:t>Syllabus: </a:t>
            </a:r>
            <a:r>
              <a:rPr lang="en" sz="2800" b="1">
                <a:solidFill>
                  <a:srgbClr val="FEFEFE"/>
                </a:solidFill>
                <a:latin typeface="PT Sans"/>
                <a:ea typeface="PT Sans"/>
                <a:cs typeface="PT Sans"/>
                <a:sym typeface="PT Sans"/>
              </a:rPr>
              <a:t>Fall 2017</a:t>
            </a:r>
            <a:endParaRPr sz="2800" b="1">
              <a:solidFill>
                <a:srgbClr val="F8C700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">
  <p:cSld name="TITLE_AND_BODY_1"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68"/>
          <p:cNvSpPr txBox="1">
            <a:spLocks noGrp="1"/>
          </p:cNvSpPr>
          <p:nvPr>
            <p:ph type="title"/>
          </p:nvPr>
        </p:nvSpPr>
        <p:spPr>
          <a:xfrm>
            <a:off x="311700" y="3145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28" name="Google Shape;328;p68"/>
          <p:cNvSpPr txBox="1">
            <a:spLocks noGrp="1"/>
          </p:cNvSpPr>
          <p:nvPr>
            <p:ph type="body" idx="1"/>
          </p:nvPr>
        </p:nvSpPr>
        <p:spPr>
          <a:xfrm>
            <a:off x="311700" y="1021924"/>
            <a:ext cx="8520600" cy="3593100"/>
          </a:xfrm>
          <a:prstGeom prst="rect">
            <a:avLst/>
          </a:prstGeom>
          <a:solidFill>
            <a:srgbClr val="32333D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2000"/>
              <a:buFont typeface="Space Mono"/>
              <a:buChar char="●"/>
              <a:defRPr sz="2000">
                <a:solidFill>
                  <a:srgbClr val="FEFEFE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marL="914400" lvl="1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Font typeface="Space Mono"/>
              <a:buChar char="○"/>
              <a:defRPr sz="1800">
                <a:solidFill>
                  <a:srgbClr val="FEFEFE"/>
                </a:solidFill>
                <a:latin typeface="Space Mono"/>
                <a:ea typeface="Space Mono"/>
                <a:cs typeface="Space Mono"/>
                <a:sym typeface="Space Mono"/>
              </a:defRPr>
            </a:lvl2pPr>
            <a:lvl3pPr marL="1371600" lvl="2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600"/>
              <a:buFont typeface="Space Mono"/>
              <a:buChar char="■"/>
              <a:defRPr sz="1600">
                <a:solidFill>
                  <a:srgbClr val="FEFEFE"/>
                </a:solidFill>
                <a:latin typeface="Space Mono"/>
                <a:ea typeface="Space Mono"/>
                <a:cs typeface="Space Mono"/>
                <a:sym typeface="Space Mono"/>
              </a:defRPr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400"/>
              <a:buFont typeface="Space Mono"/>
              <a:buChar char="●"/>
              <a:defRPr>
                <a:solidFill>
                  <a:srgbClr val="FEFEFE"/>
                </a:solidFill>
                <a:latin typeface="Space Mono"/>
                <a:ea typeface="Space Mono"/>
                <a:cs typeface="Space Mono"/>
                <a:sym typeface="Space Mono"/>
              </a:defRPr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400"/>
              <a:buFont typeface="Space Mono"/>
              <a:buChar char="○"/>
              <a:defRPr>
                <a:solidFill>
                  <a:srgbClr val="FEFEFE"/>
                </a:solidFill>
                <a:latin typeface="Space Mono"/>
                <a:ea typeface="Space Mono"/>
                <a:cs typeface="Space Mono"/>
                <a:sym typeface="Space Mono"/>
              </a:defRPr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400"/>
              <a:buFont typeface="Space Mono"/>
              <a:buChar char="■"/>
              <a:defRPr>
                <a:solidFill>
                  <a:srgbClr val="FEFEFE"/>
                </a:solidFill>
                <a:latin typeface="Space Mono"/>
                <a:ea typeface="Space Mono"/>
                <a:cs typeface="Space Mono"/>
                <a:sym typeface="Space Mono"/>
              </a:defRPr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400"/>
              <a:buFont typeface="Space Mono"/>
              <a:buChar char="●"/>
              <a:defRPr>
                <a:solidFill>
                  <a:srgbClr val="FEFEFE"/>
                </a:solidFill>
                <a:latin typeface="Space Mono"/>
                <a:ea typeface="Space Mono"/>
                <a:cs typeface="Space Mono"/>
                <a:sym typeface="Space Mono"/>
              </a:defRPr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400"/>
              <a:buFont typeface="Space Mono"/>
              <a:buChar char="○"/>
              <a:defRPr>
                <a:solidFill>
                  <a:srgbClr val="FEFEFE"/>
                </a:solidFill>
                <a:latin typeface="Space Mono"/>
                <a:ea typeface="Space Mono"/>
                <a:cs typeface="Space Mono"/>
                <a:sym typeface="Space Mono"/>
              </a:defRPr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400"/>
              <a:buFont typeface="Space Mono"/>
              <a:buChar char="■"/>
              <a:defRPr>
                <a:solidFill>
                  <a:srgbClr val="FEFEFE"/>
                </a:solidFill>
                <a:latin typeface="Space Mono"/>
                <a:ea typeface="Space Mono"/>
                <a:cs typeface="Space Mono"/>
                <a:sym typeface="Space Mono"/>
              </a:defRPr>
            </a:lvl9pPr>
          </a:lstStyle>
          <a:p>
            <a:endParaRPr/>
          </a:p>
        </p:txBody>
      </p:sp>
      <p:sp>
        <p:nvSpPr>
          <p:cNvPr id="329" name="Google Shape;329;p68"/>
          <p:cNvSpPr txBox="1">
            <a:spLocks noGrp="1"/>
          </p:cNvSpPr>
          <p:nvPr>
            <p:ph type="sldNum" idx="12"/>
          </p:nvPr>
        </p:nvSpPr>
        <p:spPr>
          <a:xfrm>
            <a:off x="8595308" y="474989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69"/>
          <p:cNvSpPr txBox="1">
            <a:spLocks noGrp="1"/>
          </p:cNvSpPr>
          <p:nvPr>
            <p:ph type="title"/>
          </p:nvPr>
        </p:nvSpPr>
        <p:spPr>
          <a:xfrm>
            <a:off x="311700" y="3145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32" name="Google Shape;332;p69"/>
          <p:cNvSpPr txBox="1">
            <a:spLocks noGrp="1"/>
          </p:cNvSpPr>
          <p:nvPr>
            <p:ph type="body" idx="1"/>
          </p:nvPr>
        </p:nvSpPr>
        <p:spPr>
          <a:xfrm>
            <a:off x="311700" y="1021925"/>
            <a:ext cx="3999900" cy="35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1pPr>
            <a:lvl2pPr marL="914400" lvl="1" indent="-342900" rtl="0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302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33" name="Google Shape;333;p69"/>
          <p:cNvSpPr txBox="1">
            <a:spLocks noGrp="1"/>
          </p:cNvSpPr>
          <p:nvPr>
            <p:ph type="body" idx="2"/>
          </p:nvPr>
        </p:nvSpPr>
        <p:spPr>
          <a:xfrm>
            <a:off x="4832400" y="1021925"/>
            <a:ext cx="3999900" cy="35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1pPr>
            <a:lvl2pPr marL="914400" lvl="1" indent="-342900" rtl="0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302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34" name="Google Shape;334;p69"/>
          <p:cNvSpPr txBox="1">
            <a:spLocks noGrp="1"/>
          </p:cNvSpPr>
          <p:nvPr>
            <p:ph type="sldNum" idx="12"/>
          </p:nvPr>
        </p:nvSpPr>
        <p:spPr>
          <a:xfrm>
            <a:off x="8595308" y="474989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&amp; Word Explanation">
  <p:cSld name="TITLE_AND_TWO_COLUMNS_1"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70"/>
          <p:cNvSpPr txBox="1">
            <a:spLocks noGrp="1"/>
          </p:cNvSpPr>
          <p:nvPr>
            <p:ph type="title"/>
          </p:nvPr>
        </p:nvSpPr>
        <p:spPr>
          <a:xfrm>
            <a:off x="311700" y="3145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37" name="Google Shape;337;p70"/>
          <p:cNvSpPr txBox="1">
            <a:spLocks noGrp="1"/>
          </p:cNvSpPr>
          <p:nvPr>
            <p:ph type="body" idx="1"/>
          </p:nvPr>
        </p:nvSpPr>
        <p:spPr>
          <a:xfrm>
            <a:off x="311700" y="1021925"/>
            <a:ext cx="3999900" cy="3546900"/>
          </a:xfrm>
          <a:prstGeom prst="rect">
            <a:avLst/>
          </a:prstGeom>
          <a:solidFill>
            <a:srgbClr val="32333D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2000"/>
              <a:buFont typeface="Source Code Pro"/>
              <a:buChar char="●"/>
              <a:defRPr sz="2000">
                <a:solidFill>
                  <a:srgbClr val="FEFEFE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L="914400" lvl="1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Font typeface="Source Code Pro"/>
              <a:buChar char="○"/>
              <a:defRPr sz="1800">
                <a:solidFill>
                  <a:srgbClr val="FEFEFE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1371600" lvl="2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600"/>
              <a:buFont typeface="Source Code Pro"/>
              <a:buChar char="■"/>
              <a:defRPr sz="1600">
                <a:solidFill>
                  <a:srgbClr val="FEFEFE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400"/>
              <a:buFont typeface="Source Code Pro"/>
              <a:buChar char="●"/>
              <a:defRPr>
                <a:solidFill>
                  <a:srgbClr val="FEFEFE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200"/>
              <a:buFont typeface="Source Code Pro"/>
              <a:buChar char="○"/>
              <a:defRPr sz="1200">
                <a:solidFill>
                  <a:srgbClr val="FEFEFE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200"/>
              <a:buFont typeface="Source Code Pro"/>
              <a:buChar char="■"/>
              <a:defRPr sz="1200">
                <a:solidFill>
                  <a:srgbClr val="FEFEFE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200"/>
              <a:buFont typeface="Source Code Pro"/>
              <a:buChar char="●"/>
              <a:defRPr sz="1200">
                <a:solidFill>
                  <a:srgbClr val="FEFEFE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200"/>
              <a:buFont typeface="Source Code Pro"/>
              <a:buChar char="○"/>
              <a:defRPr sz="1200">
                <a:solidFill>
                  <a:srgbClr val="FEFEFE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200"/>
              <a:buFont typeface="Source Code Pro"/>
              <a:buChar char="■"/>
              <a:defRPr sz="1200">
                <a:solidFill>
                  <a:srgbClr val="FEFEFE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endParaRPr/>
          </a:p>
        </p:txBody>
      </p:sp>
      <p:sp>
        <p:nvSpPr>
          <p:cNvPr id="338" name="Google Shape;338;p70"/>
          <p:cNvSpPr txBox="1">
            <a:spLocks noGrp="1"/>
          </p:cNvSpPr>
          <p:nvPr>
            <p:ph type="sldNum" idx="12"/>
          </p:nvPr>
        </p:nvSpPr>
        <p:spPr>
          <a:xfrm>
            <a:off x="8595308" y="474989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9" name="Google Shape;339;p70"/>
          <p:cNvSpPr txBox="1">
            <a:spLocks noGrp="1"/>
          </p:cNvSpPr>
          <p:nvPr>
            <p:ph type="body" idx="2"/>
          </p:nvPr>
        </p:nvSpPr>
        <p:spPr>
          <a:xfrm>
            <a:off x="4832400" y="1021975"/>
            <a:ext cx="3999900" cy="354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1pPr>
            <a:lvl2pPr marL="914400" lvl="1" indent="-342900" rtl="0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302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40" name="Google Shape;340;p70"/>
          <p:cNvSpPr/>
          <p:nvPr/>
        </p:nvSpPr>
        <p:spPr>
          <a:xfrm>
            <a:off x="181200" y="887225"/>
            <a:ext cx="134700" cy="134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71"/>
          <p:cNvSpPr txBox="1">
            <a:spLocks noGrp="1"/>
          </p:cNvSpPr>
          <p:nvPr>
            <p:ph type="title"/>
          </p:nvPr>
        </p:nvSpPr>
        <p:spPr>
          <a:xfrm>
            <a:off x="311700" y="3145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43" name="Google Shape;343;p71"/>
          <p:cNvSpPr txBox="1">
            <a:spLocks noGrp="1"/>
          </p:cNvSpPr>
          <p:nvPr>
            <p:ph type="sldNum" idx="12"/>
          </p:nvPr>
        </p:nvSpPr>
        <p:spPr>
          <a:xfrm>
            <a:off x="8595308" y="474989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72"/>
          <p:cNvSpPr txBox="1">
            <a:spLocks noGrp="1"/>
          </p:cNvSpPr>
          <p:nvPr>
            <p:ph type="title"/>
          </p:nvPr>
        </p:nvSpPr>
        <p:spPr>
          <a:xfrm>
            <a:off x="311700" y="3117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46" name="Google Shape;346;p72"/>
          <p:cNvSpPr txBox="1">
            <a:spLocks noGrp="1"/>
          </p:cNvSpPr>
          <p:nvPr>
            <p:ph type="body" idx="1"/>
          </p:nvPr>
        </p:nvSpPr>
        <p:spPr>
          <a:xfrm>
            <a:off x="311700" y="1202100"/>
            <a:ext cx="2808000" cy="341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1pPr>
            <a:lvl2pPr marL="914400" lvl="1" indent="-342900" rtl="0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302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47" name="Google Shape;347;p72"/>
          <p:cNvSpPr txBox="1">
            <a:spLocks noGrp="1"/>
          </p:cNvSpPr>
          <p:nvPr>
            <p:ph type="sldNum" idx="12"/>
          </p:nvPr>
        </p:nvSpPr>
        <p:spPr>
          <a:xfrm>
            <a:off x="8595308" y="474989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sldNum" idx="12"/>
          </p:nvPr>
        </p:nvSpPr>
        <p:spPr>
          <a:xfrm>
            <a:off x="8595308" y="47498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7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50" name="Google Shape;350;p73"/>
          <p:cNvSpPr txBox="1">
            <a:spLocks noGrp="1"/>
          </p:cNvSpPr>
          <p:nvPr>
            <p:ph type="sldNum" idx="12"/>
          </p:nvPr>
        </p:nvSpPr>
        <p:spPr>
          <a:xfrm>
            <a:off x="8595308" y="474989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ission">
  <p:cSld name="MAIN_POINT_1"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74"/>
          <p:cNvSpPr txBox="1">
            <a:spLocks noGrp="1"/>
          </p:cNvSpPr>
          <p:nvPr>
            <p:ph type="sldNum" idx="12"/>
          </p:nvPr>
        </p:nvSpPr>
        <p:spPr>
          <a:xfrm>
            <a:off x="8595308" y="474989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3" name="Google Shape;353;p74"/>
          <p:cNvSpPr txBox="1"/>
          <p:nvPr/>
        </p:nvSpPr>
        <p:spPr>
          <a:xfrm>
            <a:off x="508525" y="311700"/>
            <a:ext cx="8086800" cy="430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rgbClr val="F8C700"/>
                </a:solidFill>
                <a:latin typeface="PT Sans"/>
                <a:ea typeface="PT Sans"/>
                <a:cs typeface="PT Sans"/>
                <a:sym typeface="PT Sans"/>
              </a:rPr>
              <a:t>Mission:</a:t>
            </a:r>
            <a:r>
              <a:rPr lang="en" sz="3600" b="1">
                <a:latin typeface="PT Sans"/>
                <a:ea typeface="PT Sans"/>
                <a:cs typeface="PT Sans"/>
                <a:sym typeface="PT Sans"/>
              </a:rPr>
              <a:t> </a:t>
            </a:r>
            <a:r>
              <a:rPr lang="en" sz="3600">
                <a:solidFill>
                  <a:srgbClr val="FEFEFE"/>
                </a:solidFill>
                <a:latin typeface="PT Sans"/>
                <a:ea typeface="PT Sans"/>
                <a:cs typeface="PT Sans"/>
                <a:sym typeface="PT Sans"/>
              </a:rPr>
              <a:t>To foster a hotspot for the next generation of intelligence researchers and engineers at UCF.</a:t>
            </a:r>
            <a:endParaRPr sz="3600">
              <a:solidFill>
                <a:srgbClr val="FEFEFE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75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p75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57" name="Google Shape;357;p75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58" name="Google Shape;358;p75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1pPr>
            <a:lvl2pPr marL="914400" lvl="1" indent="-342900" rtl="0">
              <a:spcBef>
                <a:spcPts val="160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302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59" name="Google Shape;359;p75"/>
          <p:cNvSpPr txBox="1">
            <a:spLocks noGrp="1"/>
          </p:cNvSpPr>
          <p:nvPr>
            <p:ph type="sldNum" idx="12"/>
          </p:nvPr>
        </p:nvSpPr>
        <p:spPr>
          <a:xfrm>
            <a:off x="8595308" y="474989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0" name="Google Shape;360;p75"/>
          <p:cNvSpPr/>
          <p:nvPr/>
        </p:nvSpPr>
        <p:spPr>
          <a:xfrm>
            <a:off x="4572100" y="4749900"/>
            <a:ext cx="4572000" cy="393600"/>
          </a:xfrm>
          <a:prstGeom prst="rect">
            <a:avLst/>
          </a:prstGeom>
          <a:solidFill>
            <a:srgbClr val="3233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76"/>
          <p:cNvSpPr txBox="1">
            <a:spLocks noGrp="1"/>
          </p:cNvSpPr>
          <p:nvPr>
            <p:ph type="body" idx="1"/>
          </p:nvPr>
        </p:nvSpPr>
        <p:spPr>
          <a:xfrm>
            <a:off x="311700" y="4144800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</a:lstStyle>
          <a:p>
            <a:endParaRPr/>
          </a:p>
        </p:txBody>
      </p:sp>
      <p:sp>
        <p:nvSpPr>
          <p:cNvPr id="363" name="Google Shape;363;p76"/>
          <p:cNvSpPr txBox="1">
            <a:spLocks noGrp="1"/>
          </p:cNvSpPr>
          <p:nvPr>
            <p:ph type="sldNum" idx="12"/>
          </p:nvPr>
        </p:nvSpPr>
        <p:spPr>
          <a:xfrm>
            <a:off x="8595308" y="474989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77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66" name="Google Shape;366;p77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 algn="ctr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1pPr>
            <a:lvl2pPr marL="914400" lvl="1" indent="-342900" algn="ctr" rtl="0">
              <a:spcBef>
                <a:spcPts val="160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30200" algn="ctr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67" name="Google Shape;367;p77"/>
          <p:cNvSpPr txBox="1">
            <a:spLocks noGrp="1"/>
          </p:cNvSpPr>
          <p:nvPr>
            <p:ph type="sldNum" idx="12"/>
          </p:nvPr>
        </p:nvSpPr>
        <p:spPr>
          <a:xfrm>
            <a:off x="8595308" y="474989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78"/>
          <p:cNvSpPr txBox="1">
            <a:spLocks noGrp="1"/>
          </p:cNvSpPr>
          <p:nvPr>
            <p:ph type="sldNum" idx="12"/>
          </p:nvPr>
        </p:nvSpPr>
        <p:spPr>
          <a:xfrm>
            <a:off x="8595308" y="474989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ponsors">
  <p:cSld name="BLANK_1"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79"/>
          <p:cNvSpPr/>
          <p:nvPr/>
        </p:nvSpPr>
        <p:spPr>
          <a:xfrm>
            <a:off x="4585050" y="987600"/>
            <a:ext cx="2134800" cy="3624900"/>
          </a:xfrm>
          <a:prstGeom prst="rect">
            <a:avLst/>
          </a:prstGeom>
          <a:solidFill>
            <a:srgbClr val="2E3A4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p79"/>
          <p:cNvSpPr/>
          <p:nvPr/>
        </p:nvSpPr>
        <p:spPr>
          <a:xfrm>
            <a:off x="6706800" y="993575"/>
            <a:ext cx="2125500" cy="3624900"/>
          </a:xfrm>
          <a:prstGeom prst="rect">
            <a:avLst/>
          </a:prstGeom>
          <a:solidFill>
            <a:srgbClr val="2E3A4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p79"/>
          <p:cNvSpPr/>
          <p:nvPr/>
        </p:nvSpPr>
        <p:spPr>
          <a:xfrm>
            <a:off x="311700" y="984613"/>
            <a:ext cx="2134800" cy="3624900"/>
          </a:xfrm>
          <a:prstGeom prst="rect">
            <a:avLst/>
          </a:prstGeom>
          <a:solidFill>
            <a:srgbClr val="2E3A4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" name="Google Shape;374;p79"/>
          <p:cNvSpPr/>
          <p:nvPr/>
        </p:nvSpPr>
        <p:spPr>
          <a:xfrm>
            <a:off x="2446500" y="990588"/>
            <a:ext cx="2125500" cy="3624900"/>
          </a:xfrm>
          <a:prstGeom prst="rect">
            <a:avLst/>
          </a:prstGeom>
          <a:solidFill>
            <a:srgbClr val="2E3A4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79"/>
          <p:cNvSpPr txBox="1">
            <a:spLocks noGrp="1"/>
          </p:cNvSpPr>
          <p:nvPr>
            <p:ph type="sldNum" idx="12"/>
          </p:nvPr>
        </p:nvSpPr>
        <p:spPr>
          <a:xfrm>
            <a:off x="8595308" y="474989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76" name="Google Shape;376;p7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06700" y="-1563350"/>
            <a:ext cx="1505100" cy="150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79"/>
          <p:cNvPicPr preferRelativeResize="0"/>
          <p:nvPr/>
        </p:nvPicPr>
        <p:blipFill rotWithShape="1">
          <a:blip r:embed="rId3">
            <a:alphaModFix/>
          </a:blip>
          <a:srcRect l="5594" r="2239"/>
          <a:stretch/>
        </p:blipFill>
        <p:spPr>
          <a:xfrm>
            <a:off x="4572000" y="2107325"/>
            <a:ext cx="2160900" cy="1397400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79"/>
          <p:cNvSpPr txBox="1"/>
          <p:nvPr/>
        </p:nvSpPr>
        <p:spPr>
          <a:xfrm>
            <a:off x="311700" y="311700"/>
            <a:ext cx="8520600" cy="5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rgbClr val="F8C700"/>
                </a:solidFill>
                <a:latin typeface="PT Sans"/>
                <a:ea typeface="PT Sans"/>
                <a:cs typeface="PT Sans"/>
                <a:sym typeface="PT Sans"/>
              </a:rPr>
              <a:t>Sponsors</a:t>
            </a:r>
            <a:endParaRPr sz="3600" b="1">
              <a:solidFill>
                <a:srgbClr val="F8C700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pic>
        <p:nvPicPr>
          <p:cNvPr id="379" name="Google Shape;379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25200" y="2322941"/>
            <a:ext cx="968100" cy="9661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pe Ass Questions">
  <p:cSld name="BLANK_1_1">
    <p:bg>
      <p:bgPr>
        <a:solidFill>
          <a:srgbClr val="131C1F"/>
        </a:solidFill>
        <a:effectLst/>
      </p:bgPr>
    </p:bg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80"/>
          <p:cNvSpPr txBox="1">
            <a:spLocks noGrp="1"/>
          </p:cNvSpPr>
          <p:nvPr>
            <p:ph type="sldNum" idx="12"/>
          </p:nvPr>
        </p:nvSpPr>
        <p:spPr>
          <a:xfrm>
            <a:off x="8595308" y="474989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82" name="Google Shape;382;p80"/>
          <p:cNvPicPr preferRelativeResize="0"/>
          <p:nvPr/>
        </p:nvPicPr>
        <p:blipFill rotWithShape="1">
          <a:blip r:embed="rId2">
            <a:alphaModFix/>
          </a:blip>
          <a:srcRect l="36745" t="32341" r="36439" b="15360"/>
          <a:stretch/>
        </p:blipFill>
        <p:spPr>
          <a:xfrm>
            <a:off x="3799450" y="1958500"/>
            <a:ext cx="1545101" cy="1695049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80"/>
          <p:cNvSpPr txBox="1"/>
          <p:nvPr/>
        </p:nvSpPr>
        <p:spPr>
          <a:xfrm>
            <a:off x="311700" y="311700"/>
            <a:ext cx="8520600" cy="5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rgbClr val="F8C700"/>
                </a:solidFill>
                <a:latin typeface="PT Sans"/>
                <a:ea typeface="PT Sans"/>
                <a:cs typeface="PT Sans"/>
                <a:sym typeface="PT Sans"/>
              </a:rPr>
              <a:t>Questions?</a:t>
            </a:r>
            <a:endParaRPr sz="3600" b="1">
              <a:solidFill>
                <a:srgbClr val="F8C700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cially">
  <p:cSld name="SECTION_HEADER_1_1_1"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81"/>
          <p:cNvSpPr/>
          <p:nvPr/>
        </p:nvSpPr>
        <p:spPr>
          <a:xfrm>
            <a:off x="4572025" y="987600"/>
            <a:ext cx="4260300" cy="1811100"/>
          </a:xfrm>
          <a:prstGeom prst="rect">
            <a:avLst/>
          </a:prstGeom>
          <a:solidFill>
            <a:srgbClr val="2E3A4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" name="Google Shape;386;p81"/>
          <p:cNvSpPr/>
          <p:nvPr/>
        </p:nvSpPr>
        <p:spPr>
          <a:xfrm>
            <a:off x="4567500" y="2801400"/>
            <a:ext cx="4260300" cy="1811100"/>
          </a:xfrm>
          <a:prstGeom prst="rect">
            <a:avLst/>
          </a:prstGeom>
          <a:solidFill>
            <a:srgbClr val="2E3A4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" name="Google Shape;387;p81"/>
          <p:cNvSpPr/>
          <p:nvPr/>
        </p:nvSpPr>
        <p:spPr>
          <a:xfrm>
            <a:off x="316225" y="987600"/>
            <a:ext cx="4260300" cy="1811100"/>
          </a:xfrm>
          <a:prstGeom prst="rect">
            <a:avLst/>
          </a:prstGeom>
          <a:solidFill>
            <a:srgbClr val="2E3A4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" name="Google Shape;388;p81"/>
          <p:cNvSpPr/>
          <p:nvPr/>
        </p:nvSpPr>
        <p:spPr>
          <a:xfrm>
            <a:off x="311700" y="2801400"/>
            <a:ext cx="4260300" cy="1811100"/>
          </a:xfrm>
          <a:prstGeom prst="rect">
            <a:avLst/>
          </a:prstGeom>
          <a:solidFill>
            <a:srgbClr val="2E3A4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9" name="Google Shape;389;p81"/>
          <p:cNvGrpSpPr/>
          <p:nvPr/>
        </p:nvGrpSpPr>
        <p:grpSpPr>
          <a:xfrm>
            <a:off x="4567500" y="3167425"/>
            <a:ext cx="4260300" cy="1079050"/>
            <a:chOff x="4567500" y="3167425"/>
            <a:chExt cx="4260300" cy="1079050"/>
          </a:xfrm>
        </p:grpSpPr>
        <p:pic>
          <p:nvPicPr>
            <p:cNvPr id="390" name="Google Shape;390;p81" descr="FB-f-Logo__blue_1024.png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6354925" y="3167425"/>
              <a:ext cx="685450" cy="6854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1" name="Google Shape;391;p81"/>
            <p:cNvSpPr txBox="1"/>
            <p:nvPr/>
          </p:nvSpPr>
          <p:spPr>
            <a:xfrm>
              <a:off x="4567500" y="3852875"/>
              <a:ext cx="4260300" cy="39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u="sng">
                  <a:solidFill>
                    <a:srgbClr val="FFFFFF"/>
                  </a:solidFill>
                  <a:latin typeface="Source Sans Pro"/>
                  <a:ea typeface="Source Sans Pro"/>
                  <a:cs typeface="Source Sans Pro"/>
                  <a:sym typeface="Source Sans Pro"/>
                  <a:hlinkClick r:id="rId3"/>
                </a:rPr>
                <a:t>goo.gl/FPuxtt</a:t>
              </a:r>
              <a:endParaRPr sz="1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grpSp>
        <p:nvGrpSpPr>
          <p:cNvPr id="392" name="Google Shape;392;p81"/>
          <p:cNvGrpSpPr/>
          <p:nvPr/>
        </p:nvGrpSpPr>
        <p:grpSpPr>
          <a:xfrm>
            <a:off x="311803" y="3173381"/>
            <a:ext cx="4260300" cy="1067144"/>
            <a:chOff x="311803" y="3173381"/>
            <a:chExt cx="4260300" cy="1067144"/>
          </a:xfrm>
        </p:grpSpPr>
        <p:sp>
          <p:nvSpPr>
            <p:cNvPr id="393" name="Google Shape;393;p81"/>
            <p:cNvSpPr txBox="1"/>
            <p:nvPr/>
          </p:nvSpPr>
          <p:spPr>
            <a:xfrm>
              <a:off x="311803" y="3846925"/>
              <a:ext cx="4260300" cy="39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800">
                  <a:solidFill>
                    <a:srgbClr val="FEFEFE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&lt;pending&gt;</a:t>
              </a:r>
              <a:endParaRPr sz="1800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pic>
          <p:nvPicPr>
            <p:cNvPr id="394" name="Google Shape;394;p81" descr="YouTube-icon-full_color.png"/>
            <p:cNvPicPr preferRelativeResize="0"/>
            <p:nvPr/>
          </p:nvPicPr>
          <p:blipFill rotWithShape="1">
            <a:blip r:embed="rId4">
              <a:alphaModFix/>
            </a:blip>
            <a:srcRect r="10"/>
            <a:stretch/>
          </p:blipFill>
          <p:spPr>
            <a:xfrm>
              <a:off x="1975508" y="3173381"/>
              <a:ext cx="958100" cy="67465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95" name="Google Shape;395;p81"/>
          <p:cNvSpPr txBox="1">
            <a:spLocks noGrp="1"/>
          </p:cNvSpPr>
          <p:nvPr>
            <p:ph type="sldNum" idx="12"/>
          </p:nvPr>
        </p:nvSpPr>
        <p:spPr>
          <a:xfrm>
            <a:off x="8595308" y="474989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96" name="Google Shape;396;p81"/>
          <p:cNvGrpSpPr/>
          <p:nvPr/>
        </p:nvGrpSpPr>
        <p:grpSpPr>
          <a:xfrm>
            <a:off x="4567500" y="1353625"/>
            <a:ext cx="4260300" cy="1079050"/>
            <a:chOff x="4567500" y="1353625"/>
            <a:chExt cx="4260300" cy="1079050"/>
          </a:xfrm>
        </p:grpSpPr>
        <p:sp>
          <p:nvSpPr>
            <p:cNvPr id="397" name="Google Shape;397;p81"/>
            <p:cNvSpPr txBox="1"/>
            <p:nvPr/>
          </p:nvSpPr>
          <p:spPr>
            <a:xfrm>
              <a:off x="4567500" y="2039075"/>
              <a:ext cx="4260300" cy="39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800">
                  <a:solidFill>
                    <a:srgbClr val="FEFEFE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&lt;pending&gt;</a:t>
              </a:r>
              <a:endParaRPr sz="1800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pic>
          <p:nvPicPr>
            <p:cNvPr id="398" name="Google Shape;398;p8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359450" y="1353625"/>
              <a:ext cx="685450" cy="6854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99" name="Google Shape;399;p81"/>
          <p:cNvSpPr txBox="1"/>
          <p:nvPr/>
        </p:nvSpPr>
        <p:spPr>
          <a:xfrm>
            <a:off x="311700" y="311700"/>
            <a:ext cx="8520600" cy="5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rgbClr val="F8C700"/>
                </a:solidFill>
                <a:latin typeface="PT Sans"/>
                <a:ea typeface="PT Sans"/>
                <a:cs typeface="PT Sans"/>
                <a:sym typeface="PT Sans"/>
              </a:rPr>
              <a:t>On the Interwebs</a:t>
            </a:r>
            <a:endParaRPr sz="3600" b="1">
              <a:solidFill>
                <a:srgbClr val="F8C700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grpSp>
        <p:nvGrpSpPr>
          <p:cNvPr id="400" name="Google Shape;400;p81"/>
          <p:cNvGrpSpPr/>
          <p:nvPr/>
        </p:nvGrpSpPr>
        <p:grpSpPr>
          <a:xfrm>
            <a:off x="311653" y="1353625"/>
            <a:ext cx="4260300" cy="1079050"/>
            <a:chOff x="311653" y="1353625"/>
            <a:chExt cx="4260300" cy="1079050"/>
          </a:xfrm>
        </p:grpSpPr>
        <p:sp>
          <p:nvSpPr>
            <p:cNvPr id="401" name="Google Shape;401;p81"/>
            <p:cNvSpPr txBox="1"/>
            <p:nvPr/>
          </p:nvSpPr>
          <p:spPr>
            <a:xfrm>
              <a:off x="311653" y="2039075"/>
              <a:ext cx="4260300" cy="39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u="sng">
                  <a:solidFill>
                    <a:srgbClr val="FEFEFE"/>
                  </a:solidFill>
                  <a:latin typeface="Source Sans Pro"/>
                  <a:ea typeface="Source Sans Pro"/>
                  <a:cs typeface="Source Sans Pro"/>
                  <a:sym typeface="Source Sans Pro"/>
                  <a:hlinkClick r:id="rId6"/>
                </a:rPr>
                <a:t>goo.gl/Pq3tP4</a:t>
              </a:r>
              <a:endParaRPr sz="1800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pic>
          <p:nvPicPr>
            <p:cNvPr id="402" name="Google Shape;402;p81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2096783" y="1353625"/>
              <a:ext cx="684663" cy="6854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ferences">
  <p:cSld name="TITLE_AND_BODY_2_2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 txBox="1">
            <a:spLocks noGrp="1"/>
          </p:cNvSpPr>
          <p:nvPr>
            <p:ph type="body" idx="1"/>
          </p:nvPr>
        </p:nvSpPr>
        <p:spPr>
          <a:xfrm>
            <a:off x="311700" y="984775"/>
            <a:ext cx="8520600" cy="36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  <a:defRPr sz="2000"/>
            </a:lvl1pPr>
            <a:lvl2pPr marL="914400" lvl="1" indent="-3429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AutoNum type="alphaLcPeriod"/>
              <a:defRPr sz="1800"/>
            </a:lvl2pPr>
            <a:lvl3pPr marL="1371600" lvl="2" indent="-330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AutoNum type="romanLcPeriod"/>
              <a:defRPr sz="1600"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AutoNum type="romanLcPeriod"/>
              <a:defRPr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ldNum" idx="12"/>
          </p:nvPr>
        </p:nvSpPr>
        <p:spPr>
          <a:xfrm>
            <a:off x="8595308" y="47498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3" name="Google Shape;43;p9"/>
          <p:cNvSpPr txBox="1"/>
          <p:nvPr/>
        </p:nvSpPr>
        <p:spPr>
          <a:xfrm>
            <a:off x="311700" y="311700"/>
            <a:ext cx="8520600" cy="5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" sz="2800" b="1" i="0" u="none" strike="noStrike" cap="none">
                <a:solidFill>
                  <a:srgbClr val="F8C700"/>
                </a:solidFill>
                <a:latin typeface="PT Sans"/>
                <a:ea typeface="PT Sans"/>
                <a:cs typeface="PT Sans"/>
                <a:sym typeface="PT Sans"/>
              </a:rPr>
              <a:t>References (Check ’em Out)</a:t>
            </a:r>
            <a:endParaRPr sz="2800" b="1" i="0" u="none" strike="noStrike" cap="none">
              <a:solidFill>
                <a:srgbClr val="F8C700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sources">
  <p:cSld name="TITLE_AND_BODY_2_2_1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0"/>
          <p:cNvSpPr txBox="1">
            <a:spLocks noGrp="1"/>
          </p:cNvSpPr>
          <p:nvPr>
            <p:ph type="body" idx="1"/>
          </p:nvPr>
        </p:nvSpPr>
        <p:spPr>
          <a:xfrm>
            <a:off x="311700" y="984775"/>
            <a:ext cx="8520600" cy="36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  <a:defRPr sz="2000"/>
            </a:lvl1pPr>
            <a:lvl2pPr marL="914400" lvl="1" indent="-3429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AutoNum type="alphaLcPeriod"/>
              <a:defRPr sz="1800"/>
            </a:lvl2pPr>
            <a:lvl3pPr marL="1371600" lvl="2" indent="-330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AutoNum type="romanLcPeriod"/>
              <a:defRPr sz="1600"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AutoNum type="romanLcPeriod"/>
              <a:defRPr/>
            </a:lvl9pPr>
          </a:lstStyle>
          <a:p>
            <a:endParaRPr/>
          </a:p>
        </p:txBody>
      </p:sp>
      <p:sp>
        <p:nvSpPr>
          <p:cNvPr id="46" name="Google Shape;46;p10"/>
          <p:cNvSpPr txBox="1">
            <a:spLocks noGrp="1"/>
          </p:cNvSpPr>
          <p:nvPr>
            <p:ph type="sldNum" idx="12"/>
          </p:nvPr>
        </p:nvSpPr>
        <p:spPr>
          <a:xfrm>
            <a:off x="8595308" y="47498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7" name="Google Shape;47;p10"/>
          <p:cNvSpPr txBox="1"/>
          <p:nvPr/>
        </p:nvSpPr>
        <p:spPr>
          <a:xfrm>
            <a:off x="311700" y="311700"/>
            <a:ext cx="8520600" cy="5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" sz="2800" b="1" i="0" u="none" strike="noStrike" cap="none">
                <a:solidFill>
                  <a:srgbClr val="F8C700"/>
                </a:solidFill>
                <a:latin typeface="PT Sans"/>
                <a:ea typeface="PT Sans"/>
                <a:cs typeface="PT Sans"/>
                <a:sym typeface="PT Sans"/>
              </a:rPr>
              <a:t>Resources (Check ’em Out)</a:t>
            </a:r>
            <a:endParaRPr sz="2800" b="1" i="0" u="none" strike="noStrike" cap="none">
              <a:solidFill>
                <a:srgbClr val="F8C700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9.xml"/><Relationship Id="rId18" Type="http://schemas.openxmlformats.org/officeDocument/2006/relationships/slideLayout" Target="../slideLayouts/slideLayout44.xml"/><Relationship Id="rId26" Type="http://schemas.openxmlformats.org/officeDocument/2006/relationships/slideLayout" Target="../slideLayouts/slideLayout52.xml"/><Relationship Id="rId3" Type="http://schemas.openxmlformats.org/officeDocument/2006/relationships/slideLayout" Target="../slideLayouts/slideLayout29.xml"/><Relationship Id="rId21" Type="http://schemas.openxmlformats.org/officeDocument/2006/relationships/slideLayout" Target="../slideLayouts/slideLayout47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17" Type="http://schemas.openxmlformats.org/officeDocument/2006/relationships/slideLayout" Target="../slideLayouts/slideLayout43.xml"/><Relationship Id="rId25" Type="http://schemas.openxmlformats.org/officeDocument/2006/relationships/slideLayout" Target="../slideLayouts/slideLayout51.xml"/><Relationship Id="rId2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42.xml"/><Relationship Id="rId20" Type="http://schemas.openxmlformats.org/officeDocument/2006/relationships/slideLayout" Target="../slideLayouts/slideLayout46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24" Type="http://schemas.openxmlformats.org/officeDocument/2006/relationships/slideLayout" Target="../slideLayouts/slideLayout50.xml"/><Relationship Id="rId5" Type="http://schemas.openxmlformats.org/officeDocument/2006/relationships/slideLayout" Target="../slideLayouts/slideLayout31.xml"/><Relationship Id="rId15" Type="http://schemas.openxmlformats.org/officeDocument/2006/relationships/slideLayout" Target="../slideLayouts/slideLayout41.xml"/><Relationship Id="rId23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36.xml"/><Relationship Id="rId19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40.xml"/><Relationship Id="rId22" Type="http://schemas.openxmlformats.org/officeDocument/2006/relationships/slideLayout" Target="../slideLayouts/slideLayout48.xml"/><Relationship Id="rId27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0.xml"/><Relationship Id="rId13" Type="http://schemas.openxmlformats.org/officeDocument/2006/relationships/slideLayout" Target="../slideLayouts/slideLayout65.xml"/><Relationship Id="rId18" Type="http://schemas.openxmlformats.org/officeDocument/2006/relationships/slideLayout" Target="../slideLayouts/slideLayout70.xml"/><Relationship Id="rId26" Type="http://schemas.openxmlformats.org/officeDocument/2006/relationships/slideLayout" Target="../slideLayouts/slideLayout78.xml"/><Relationship Id="rId3" Type="http://schemas.openxmlformats.org/officeDocument/2006/relationships/slideLayout" Target="../slideLayouts/slideLayout55.xml"/><Relationship Id="rId21" Type="http://schemas.openxmlformats.org/officeDocument/2006/relationships/slideLayout" Target="../slideLayouts/slideLayout73.xml"/><Relationship Id="rId7" Type="http://schemas.openxmlformats.org/officeDocument/2006/relationships/slideLayout" Target="../slideLayouts/slideLayout59.xml"/><Relationship Id="rId12" Type="http://schemas.openxmlformats.org/officeDocument/2006/relationships/slideLayout" Target="../slideLayouts/slideLayout64.xml"/><Relationship Id="rId17" Type="http://schemas.openxmlformats.org/officeDocument/2006/relationships/slideLayout" Target="../slideLayouts/slideLayout69.xml"/><Relationship Id="rId25" Type="http://schemas.openxmlformats.org/officeDocument/2006/relationships/slideLayout" Target="../slideLayouts/slideLayout77.xml"/><Relationship Id="rId2" Type="http://schemas.openxmlformats.org/officeDocument/2006/relationships/slideLayout" Target="../slideLayouts/slideLayout54.xml"/><Relationship Id="rId16" Type="http://schemas.openxmlformats.org/officeDocument/2006/relationships/slideLayout" Target="../slideLayouts/slideLayout68.xml"/><Relationship Id="rId20" Type="http://schemas.openxmlformats.org/officeDocument/2006/relationships/slideLayout" Target="../slideLayouts/slideLayout72.xml"/><Relationship Id="rId1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8.xml"/><Relationship Id="rId11" Type="http://schemas.openxmlformats.org/officeDocument/2006/relationships/slideLayout" Target="../slideLayouts/slideLayout63.xml"/><Relationship Id="rId24" Type="http://schemas.openxmlformats.org/officeDocument/2006/relationships/slideLayout" Target="../slideLayouts/slideLayout76.xml"/><Relationship Id="rId5" Type="http://schemas.openxmlformats.org/officeDocument/2006/relationships/slideLayout" Target="../slideLayouts/slideLayout57.xml"/><Relationship Id="rId15" Type="http://schemas.openxmlformats.org/officeDocument/2006/relationships/slideLayout" Target="../slideLayouts/slideLayout67.xml"/><Relationship Id="rId23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62.xml"/><Relationship Id="rId19" Type="http://schemas.openxmlformats.org/officeDocument/2006/relationships/slideLayout" Target="../slideLayouts/slideLayout71.xml"/><Relationship Id="rId4" Type="http://schemas.openxmlformats.org/officeDocument/2006/relationships/slideLayout" Target="../slideLayouts/slideLayout56.xml"/><Relationship Id="rId9" Type="http://schemas.openxmlformats.org/officeDocument/2006/relationships/slideLayout" Target="../slideLayouts/slideLayout61.xml"/><Relationship Id="rId14" Type="http://schemas.openxmlformats.org/officeDocument/2006/relationships/slideLayout" Target="../slideLayouts/slideLayout66.xml"/><Relationship Id="rId22" Type="http://schemas.openxmlformats.org/officeDocument/2006/relationships/slideLayout" Target="../slideLayouts/slideLayout74.xml"/><Relationship Id="rId27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2E3A4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0" y="4749900"/>
            <a:ext cx="9144000" cy="393600"/>
          </a:xfrm>
          <a:prstGeom prst="rect">
            <a:avLst/>
          </a:prstGeom>
          <a:solidFill>
            <a:srgbClr val="3233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311700" y="3145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C700"/>
              </a:buClr>
              <a:buSzPts val="2800"/>
              <a:buFont typeface="Fira Sans"/>
              <a:buNone/>
              <a:defRPr sz="2800" b="1" i="0" u="none" strike="noStrike" cap="none">
                <a:solidFill>
                  <a:srgbClr val="F8C700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311700" y="984775"/>
            <a:ext cx="8520600" cy="36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Fira Sans"/>
              <a:buChar char="●"/>
              <a:defRPr sz="2000" i="0" u="none" strike="noStrike" cap="none">
                <a:solidFill>
                  <a:schemeClr val="lt2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Fira Sans"/>
              <a:buChar char="○"/>
              <a:defRPr sz="1800" i="0" u="none" strike="noStrike" cap="none">
                <a:solidFill>
                  <a:schemeClr val="lt2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Fira Sans"/>
              <a:buChar char="■"/>
              <a:defRPr sz="1600" i="0" u="none" strike="noStrike" cap="none">
                <a:solidFill>
                  <a:schemeClr val="lt2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Fira Sans"/>
              <a:buChar char="●"/>
              <a:defRPr sz="1400" i="0" u="none" strike="noStrike" cap="none">
                <a:solidFill>
                  <a:schemeClr val="lt2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Fira Sans"/>
              <a:buChar char="○"/>
              <a:defRPr sz="1400" i="0" u="none" strike="noStrike" cap="none">
                <a:solidFill>
                  <a:schemeClr val="lt2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Fira Sans"/>
              <a:buChar char="■"/>
              <a:defRPr sz="1400" i="0" u="none" strike="noStrike" cap="none">
                <a:solidFill>
                  <a:schemeClr val="lt2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Fira Sans"/>
              <a:buChar char="●"/>
              <a:defRPr sz="1400" i="0" u="none" strike="noStrike" cap="none">
                <a:solidFill>
                  <a:schemeClr val="lt2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Fira Sans"/>
              <a:buChar char="○"/>
              <a:defRPr sz="1400" i="0" u="none" strike="noStrike" cap="none">
                <a:solidFill>
                  <a:schemeClr val="lt2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Fira Sans"/>
              <a:buChar char="■"/>
              <a:defRPr sz="1400" i="0" u="none" strike="noStrike" cap="none">
                <a:solidFill>
                  <a:schemeClr val="lt2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sldNum" idx="12"/>
          </p:nvPr>
        </p:nvSpPr>
        <p:spPr>
          <a:xfrm>
            <a:off x="8595308" y="47498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" name="Google Shape;10;p1"/>
          <p:cNvSpPr txBox="1"/>
          <p:nvPr/>
        </p:nvSpPr>
        <p:spPr>
          <a:xfrm>
            <a:off x="0" y="4749900"/>
            <a:ext cx="1092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rgbClr val="FEFEFE"/>
                </a:solidFill>
                <a:latin typeface="PT Sans"/>
                <a:ea typeface="PT Sans"/>
                <a:cs typeface="PT Sans"/>
                <a:sym typeface="PT Sans"/>
              </a:rPr>
              <a:t>AI</a:t>
            </a:r>
            <a:r>
              <a:rPr lang="en" sz="1400" b="1" i="0" u="none" strike="noStrike" cap="none">
                <a:solidFill>
                  <a:srgbClr val="F8C700"/>
                </a:solidFill>
                <a:latin typeface="PT Sans"/>
                <a:ea typeface="PT Sans"/>
                <a:cs typeface="PT Sans"/>
                <a:sym typeface="PT Sans"/>
              </a:rPr>
              <a:t>@UCF</a:t>
            </a:r>
            <a:endParaRPr sz="1400" b="1" i="0" u="none" strike="noStrike" cap="none">
              <a:solidFill>
                <a:srgbClr val="F8C700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2E3A41"/>
        </a:solidFill>
        <a:effectLst/>
      </p:bgPr>
    </p:bg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8"/>
          <p:cNvSpPr/>
          <p:nvPr/>
        </p:nvSpPr>
        <p:spPr>
          <a:xfrm>
            <a:off x="0" y="4749900"/>
            <a:ext cx="9144000" cy="393600"/>
          </a:xfrm>
          <a:prstGeom prst="rect">
            <a:avLst/>
          </a:prstGeom>
          <a:solidFill>
            <a:srgbClr val="3233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28"/>
          <p:cNvSpPr txBox="1">
            <a:spLocks noGrp="1"/>
          </p:cNvSpPr>
          <p:nvPr>
            <p:ph type="title"/>
          </p:nvPr>
        </p:nvSpPr>
        <p:spPr>
          <a:xfrm>
            <a:off x="311700" y="3145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8C700"/>
              </a:buClr>
              <a:buSzPts val="2800"/>
              <a:buFont typeface="PT Sans"/>
              <a:buNone/>
              <a:defRPr sz="2800" b="1">
                <a:solidFill>
                  <a:srgbClr val="F8C700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0" name="Google Shape;140;p28"/>
          <p:cNvSpPr txBox="1">
            <a:spLocks noGrp="1"/>
          </p:cNvSpPr>
          <p:nvPr>
            <p:ph type="body" idx="1"/>
          </p:nvPr>
        </p:nvSpPr>
        <p:spPr>
          <a:xfrm>
            <a:off x="311700" y="984775"/>
            <a:ext cx="8520600" cy="36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Source Sans Pro"/>
              <a:buChar char="●"/>
              <a:defRPr sz="2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429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Source Sans Pro"/>
              <a:buChar char="○"/>
              <a:defRPr sz="18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Source Sans Pro"/>
              <a:buChar char="■"/>
              <a:defRPr sz="16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●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■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●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Source Sans Pro"/>
              <a:buChar char="■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141" name="Google Shape;141;p28"/>
          <p:cNvSpPr txBox="1">
            <a:spLocks noGrp="1"/>
          </p:cNvSpPr>
          <p:nvPr>
            <p:ph type="sldNum" idx="12"/>
          </p:nvPr>
        </p:nvSpPr>
        <p:spPr>
          <a:xfrm>
            <a:off x="8595308" y="47498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200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r" rtl="0">
              <a:buNone/>
              <a:defRPr sz="1200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r" rtl="0">
              <a:buNone/>
              <a:defRPr sz="1200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r" rtl="0">
              <a:buNone/>
              <a:defRPr sz="1200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r" rtl="0">
              <a:buNone/>
              <a:defRPr sz="1200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r" rtl="0">
              <a:buNone/>
              <a:defRPr sz="1200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r" rtl="0">
              <a:buNone/>
              <a:defRPr sz="1200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r" rtl="0">
              <a:buNone/>
              <a:defRPr sz="1200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r" rtl="0">
              <a:buNone/>
              <a:defRPr sz="1200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2" name="Google Shape;142;p28"/>
          <p:cNvSpPr txBox="1"/>
          <p:nvPr/>
        </p:nvSpPr>
        <p:spPr>
          <a:xfrm>
            <a:off x="0" y="4749900"/>
            <a:ext cx="1092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EFEFE"/>
                </a:solidFill>
                <a:latin typeface="PT Sans"/>
                <a:ea typeface="PT Sans"/>
                <a:cs typeface="PT Sans"/>
                <a:sym typeface="PT Sans"/>
              </a:rPr>
              <a:t>AI</a:t>
            </a:r>
            <a:r>
              <a:rPr lang="en" b="1">
                <a:solidFill>
                  <a:srgbClr val="F8C700"/>
                </a:solidFill>
                <a:latin typeface="PT Sans"/>
                <a:ea typeface="PT Sans"/>
                <a:cs typeface="PT Sans"/>
                <a:sym typeface="PT Sans"/>
              </a:rPr>
              <a:t>@UCF</a:t>
            </a:r>
            <a:endParaRPr b="1">
              <a:solidFill>
                <a:srgbClr val="F8C700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  <p:sldLayoutId id="2147483687" r:id="rId14"/>
    <p:sldLayoutId id="2147483688" r:id="rId15"/>
    <p:sldLayoutId id="2147483689" r:id="rId16"/>
    <p:sldLayoutId id="2147483690" r:id="rId17"/>
    <p:sldLayoutId id="2147483691" r:id="rId18"/>
    <p:sldLayoutId id="2147483692" r:id="rId19"/>
    <p:sldLayoutId id="2147483693" r:id="rId20"/>
    <p:sldLayoutId id="2147483694" r:id="rId21"/>
    <p:sldLayoutId id="2147483695" r:id="rId22"/>
    <p:sldLayoutId id="2147483696" r:id="rId23"/>
    <p:sldLayoutId id="2147483697" r:id="rId24"/>
    <p:sldLayoutId id="2147483698" r:id="rId25"/>
    <p:sldLayoutId id="2147483699" r:id="rId2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2E3A41"/>
        </a:solidFill>
        <a:effectLst/>
      </p:bgPr>
    </p:bg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55"/>
          <p:cNvSpPr/>
          <p:nvPr/>
        </p:nvSpPr>
        <p:spPr>
          <a:xfrm>
            <a:off x="0" y="4749900"/>
            <a:ext cx="9144000" cy="393600"/>
          </a:xfrm>
          <a:prstGeom prst="rect">
            <a:avLst/>
          </a:prstGeom>
          <a:solidFill>
            <a:srgbClr val="3233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55"/>
          <p:cNvSpPr txBox="1">
            <a:spLocks noGrp="1"/>
          </p:cNvSpPr>
          <p:nvPr>
            <p:ph type="title"/>
          </p:nvPr>
        </p:nvSpPr>
        <p:spPr>
          <a:xfrm>
            <a:off x="311700" y="3145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8C700"/>
              </a:buClr>
              <a:buSzPts val="2800"/>
              <a:buFont typeface="PT Sans"/>
              <a:buNone/>
              <a:defRPr sz="2800" b="1">
                <a:solidFill>
                  <a:srgbClr val="F8C700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74" name="Google Shape;274;p55"/>
          <p:cNvSpPr txBox="1">
            <a:spLocks noGrp="1"/>
          </p:cNvSpPr>
          <p:nvPr>
            <p:ph type="body" idx="1"/>
          </p:nvPr>
        </p:nvSpPr>
        <p:spPr>
          <a:xfrm>
            <a:off x="311700" y="984775"/>
            <a:ext cx="8520600" cy="36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Source Sans Pro"/>
              <a:buChar char="●"/>
              <a:defRPr sz="2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429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Source Sans Pro"/>
              <a:buChar char="○"/>
              <a:defRPr sz="18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Source Sans Pro"/>
              <a:buChar char="■"/>
              <a:defRPr sz="16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●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■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●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Source Sans Pro"/>
              <a:buChar char="■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275" name="Google Shape;275;p55"/>
          <p:cNvSpPr txBox="1">
            <a:spLocks noGrp="1"/>
          </p:cNvSpPr>
          <p:nvPr>
            <p:ph type="sldNum" idx="12"/>
          </p:nvPr>
        </p:nvSpPr>
        <p:spPr>
          <a:xfrm>
            <a:off x="8595308" y="47498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200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r" rtl="0">
              <a:buNone/>
              <a:defRPr sz="1200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r" rtl="0">
              <a:buNone/>
              <a:defRPr sz="1200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r" rtl="0">
              <a:buNone/>
              <a:defRPr sz="1200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r" rtl="0">
              <a:buNone/>
              <a:defRPr sz="1200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r" rtl="0">
              <a:buNone/>
              <a:defRPr sz="1200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r" rtl="0">
              <a:buNone/>
              <a:defRPr sz="1200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r" rtl="0">
              <a:buNone/>
              <a:defRPr sz="1200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r" rtl="0">
              <a:buNone/>
              <a:defRPr sz="1200">
                <a:solidFill>
                  <a:srgbClr val="FEFEF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6" name="Google Shape;276;p55"/>
          <p:cNvSpPr txBox="1"/>
          <p:nvPr/>
        </p:nvSpPr>
        <p:spPr>
          <a:xfrm>
            <a:off x="0" y="4749900"/>
            <a:ext cx="1092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EFEFE"/>
                </a:solidFill>
                <a:latin typeface="PT Sans"/>
                <a:ea typeface="PT Sans"/>
                <a:cs typeface="PT Sans"/>
                <a:sym typeface="PT Sans"/>
              </a:rPr>
              <a:t>AI</a:t>
            </a:r>
            <a:r>
              <a:rPr lang="en" b="1">
                <a:solidFill>
                  <a:srgbClr val="F8C700"/>
                </a:solidFill>
                <a:latin typeface="PT Sans"/>
                <a:ea typeface="PT Sans"/>
                <a:cs typeface="PT Sans"/>
                <a:sym typeface="PT Sans"/>
              </a:rPr>
              <a:t>@UCF</a:t>
            </a:r>
            <a:endParaRPr b="1">
              <a:solidFill>
                <a:srgbClr val="F8C700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  <p:sldLayoutId id="2147483713" r:id="rId14"/>
    <p:sldLayoutId id="2147483714" r:id="rId15"/>
    <p:sldLayoutId id="2147483715" r:id="rId16"/>
    <p:sldLayoutId id="2147483716" r:id="rId17"/>
    <p:sldLayoutId id="2147483717" r:id="rId18"/>
    <p:sldLayoutId id="2147483718" r:id="rId19"/>
    <p:sldLayoutId id="2147483719" r:id="rId20"/>
    <p:sldLayoutId id="2147483720" r:id="rId21"/>
    <p:sldLayoutId id="2147483721" r:id="rId22"/>
    <p:sldLayoutId id="2147483722" r:id="rId23"/>
    <p:sldLayoutId id="2147483723" r:id="rId24"/>
    <p:sldLayoutId id="2147483724" r:id="rId25"/>
    <p:sldLayoutId id="2147483725" r:id="rId2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Universal_approximation_theorem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etosa.io/ev/image-kernels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82"/>
          <p:cNvSpPr txBox="1">
            <a:spLocks noGrp="1"/>
          </p:cNvSpPr>
          <p:nvPr>
            <p:ph type="ctrTitle"/>
          </p:nvPr>
        </p:nvSpPr>
        <p:spPr>
          <a:xfrm>
            <a:off x="311700" y="429422"/>
            <a:ext cx="8520600" cy="84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Question To Ponder</a:t>
            </a:r>
            <a:endParaRPr dirty="0"/>
          </a:p>
        </p:txBody>
      </p:sp>
      <p:sp>
        <p:nvSpPr>
          <p:cNvPr id="408" name="Google Shape;408;p82"/>
          <p:cNvSpPr txBox="1">
            <a:spLocks noGrp="1"/>
          </p:cNvSpPr>
          <p:nvPr>
            <p:ph type="subTitle" idx="1"/>
          </p:nvPr>
        </p:nvSpPr>
        <p:spPr>
          <a:xfrm>
            <a:off x="311700" y="1338942"/>
            <a:ext cx="8520600" cy="199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How can we grant ou</a:t>
            </a:r>
            <a:r>
              <a:rPr lang="en-US" dirty="0"/>
              <a:t>r computers the ability to </a:t>
            </a:r>
            <a:r>
              <a:rPr lang="en-US" b="1" dirty="0"/>
              <a:t>see</a:t>
            </a:r>
            <a:r>
              <a:rPr lang="en-US" dirty="0"/>
              <a:t> or </a:t>
            </a:r>
            <a:r>
              <a:rPr lang="en-US" b="1" dirty="0"/>
              <a:t>hear</a:t>
            </a:r>
            <a:r>
              <a:rPr lang="en-US" dirty="0"/>
              <a:t>?</a:t>
            </a:r>
            <a:endParaRPr dirty="0"/>
          </a:p>
        </p:txBody>
      </p:sp>
      <p:sp>
        <p:nvSpPr>
          <p:cNvPr id="409" name="Google Shape;409;p82"/>
          <p:cNvSpPr txBox="1"/>
          <p:nvPr/>
        </p:nvSpPr>
        <p:spPr>
          <a:xfrm>
            <a:off x="311700" y="3669125"/>
            <a:ext cx="7900500" cy="9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Please sign-in:</a:t>
            </a:r>
            <a:r>
              <a:rPr lang="en" sz="3600"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en" sz="3600">
                <a:solidFill>
                  <a:srgbClr val="0DB2F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ucfai.org/signin </a:t>
            </a:r>
            <a:endParaRPr sz="3600">
              <a:solidFill>
                <a:srgbClr val="0DB2F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84"/>
          <p:cNvSpPr txBox="1">
            <a:spLocks noGrp="1"/>
          </p:cNvSpPr>
          <p:nvPr>
            <p:ph type="title"/>
          </p:nvPr>
        </p:nvSpPr>
        <p:spPr>
          <a:xfrm>
            <a:off x="311700" y="175229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Visualizing CNN Layers</a:t>
            </a:r>
            <a:endParaRPr dirty="0"/>
          </a:p>
        </p:txBody>
      </p:sp>
      <p:sp>
        <p:nvSpPr>
          <p:cNvPr id="422" name="Google Shape;422;p84"/>
          <p:cNvSpPr txBox="1">
            <a:spLocks noGrp="1"/>
          </p:cNvSpPr>
          <p:nvPr>
            <p:ph type="body" idx="1"/>
          </p:nvPr>
        </p:nvSpPr>
        <p:spPr>
          <a:xfrm>
            <a:off x="311700" y="862847"/>
            <a:ext cx="8630594" cy="36688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In general, filters in earlier layers extract simple shapes or gradients</a:t>
            </a:r>
          </a:p>
        </p:txBody>
      </p:sp>
      <p:sp>
        <p:nvSpPr>
          <p:cNvPr id="423" name="Google Shape;423;p84"/>
          <p:cNvSpPr txBox="1">
            <a:spLocks noGrp="1"/>
          </p:cNvSpPr>
          <p:nvPr>
            <p:ph type="sldNum" idx="12"/>
          </p:nvPr>
        </p:nvSpPr>
        <p:spPr>
          <a:xfrm>
            <a:off x="8595308" y="474989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57758717-4F84-40F3-A58B-87386FB681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30" t="43925" r="2593" b="1225"/>
          <a:stretch/>
        </p:blipFill>
        <p:spPr>
          <a:xfrm>
            <a:off x="275256" y="2042650"/>
            <a:ext cx="4068143" cy="1650404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13" name="Picture 12" descr="A close up of a tiled wall&#10;&#10;Description automatically generated">
            <a:extLst>
              <a:ext uri="{FF2B5EF4-FFF2-40B4-BE49-F238E27FC236}">
                <a16:creationId xmlns:a16="http://schemas.microsoft.com/office/drawing/2014/main" id="{0B8D1DCB-3FFB-4739-AB08-97F335291B9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59" t="2830" r="1730"/>
          <a:stretch/>
        </p:blipFill>
        <p:spPr>
          <a:xfrm>
            <a:off x="4726858" y="2499852"/>
            <a:ext cx="4141886" cy="2012223"/>
          </a:xfrm>
          <a:prstGeom prst="rect">
            <a:avLst/>
          </a:prstGeom>
          <a:ln>
            <a:noFill/>
          </a:ln>
          <a:effectLst>
            <a:softEdge rad="31750"/>
          </a:effectLst>
        </p:spPr>
      </p:pic>
      <p:sp>
        <p:nvSpPr>
          <p:cNvPr id="18" name="Google Shape;422;p84">
            <a:extLst>
              <a:ext uri="{FF2B5EF4-FFF2-40B4-BE49-F238E27FC236}">
                <a16:creationId xmlns:a16="http://schemas.microsoft.com/office/drawing/2014/main" id="{C8B4703F-2DD9-4088-9375-74EDB05A742A}"/>
              </a:ext>
            </a:extLst>
          </p:cNvPr>
          <p:cNvSpPr txBox="1">
            <a:spLocks/>
          </p:cNvSpPr>
          <p:nvPr/>
        </p:nvSpPr>
        <p:spPr>
          <a:xfrm>
            <a:off x="41546" y="3693054"/>
            <a:ext cx="4406737" cy="2507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Fira Sans"/>
              <a:buChar char="●"/>
              <a:defRPr sz="2000" b="0" i="0" u="none" strike="noStrike" cap="none">
                <a:solidFill>
                  <a:schemeClr val="lt2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Fira Sans"/>
              <a:buChar char="○"/>
              <a:defRPr sz="1800" b="0" i="0" u="none" strike="noStrike" cap="none">
                <a:solidFill>
                  <a:schemeClr val="lt2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Fira Sans"/>
              <a:buChar char="■"/>
              <a:defRPr sz="1600" b="0" i="0" u="none" strike="noStrike" cap="none">
                <a:solidFill>
                  <a:schemeClr val="lt2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Fira Sans"/>
              <a:buChar char="●"/>
              <a:defRPr sz="1400" b="0" i="0" u="none" strike="noStrike" cap="none">
                <a:solidFill>
                  <a:schemeClr val="lt2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Fira Sans"/>
              <a:buChar char="○"/>
              <a:defRPr sz="1400" b="0" i="0" u="none" strike="noStrike" cap="none">
                <a:solidFill>
                  <a:schemeClr val="lt2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Fira Sans"/>
              <a:buChar char="■"/>
              <a:defRPr sz="1400" b="0" i="0" u="none" strike="noStrike" cap="none">
                <a:solidFill>
                  <a:schemeClr val="lt2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Fira Sans"/>
              <a:buChar char="●"/>
              <a:defRPr sz="1400" b="0" i="0" u="none" strike="noStrike" cap="none">
                <a:solidFill>
                  <a:schemeClr val="lt2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Fira Sans"/>
              <a:buChar char="○"/>
              <a:defRPr sz="1400" b="0" i="0" u="none" strike="noStrike" cap="none">
                <a:solidFill>
                  <a:schemeClr val="lt2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Fira Sans"/>
              <a:buChar char="■"/>
              <a:defRPr sz="1400" b="0" i="0" u="none" strike="noStrike" cap="none">
                <a:solidFill>
                  <a:schemeClr val="lt2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101600" indent="0">
              <a:buNone/>
            </a:pPr>
            <a:r>
              <a:rPr lang="en-US" sz="1100" dirty="0">
                <a:solidFill>
                  <a:schemeClr val="bg1"/>
                </a:solidFill>
              </a:rPr>
              <a:t>Layer 1’s filters seem to extract diagonal lines, or different color gradients, etc.</a:t>
            </a:r>
          </a:p>
        </p:txBody>
      </p:sp>
      <p:sp>
        <p:nvSpPr>
          <p:cNvPr id="19" name="Google Shape;422;p84">
            <a:extLst>
              <a:ext uri="{FF2B5EF4-FFF2-40B4-BE49-F238E27FC236}">
                <a16:creationId xmlns:a16="http://schemas.microsoft.com/office/drawing/2014/main" id="{91EFE988-B534-4D42-B025-50B4D65BEA6A}"/>
              </a:ext>
            </a:extLst>
          </p:cNvPr>
          <p:cNvSpPr txBox="1">
            <a:spLocks/>
          </p:cNvSpPr>
          <p:nvPr/>
        </p:nvSpPr>
        <p:spPr>
          <a:xfrm>
            <a:off x="4572000" y="1689954"/>
            <a:ext cx="4406737" cy="7513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Fira Sans"/>
              <a:buChar char="●"/>
              <a:defRPr sz="2000" b="0" i="0" u="none" strike="noStrike" cap="none">
                <a:solidFill>
                  <a:schemeClr val="lt2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Fira Sans"/>
              <a:buChar char="○"/>
              <a:defRPr sz="1800" b="0" i="0" u="none" strike="noStrike" cap="none">
                <a:solidFill>
                  <a:schemeClr val="lt2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Fira Sans"/>
              <a:buChar char="■"/>
              <a:defRPr sz="1600" b="0" i="0" u="none" strike="noStrike" cap="none">
                <a:solidFill>
                  <a:schemeClr val="lt2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Fira Sans"/>
              <a:buChar char="●"/>
              <a:defRPr sz="1400" b="0" i="0" u="none" strike="noStrike" cap="none">
                <a:solidFill>
                  <a:schemeClr val="lt2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Fira Sans"/>
              <a:buChar char="○"/>
              <a:defRPr sz="1400" b="0" i="0" u="none" strike="noStrike" cap="none">
                <a:solidFill>
                  <a:schemeClr val="lt2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Fira Sans"/>
              <a:buChar char="■"/>
              <a:defRPr sz="1400" b="0" i="0" u="none" strike="noStrike" cap="none">
                <a:solidFill>
                  <a:schemeClr val="lt2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Fira Sans"/>
              <a:buChar char="●"/>
              <a:defRPr sz="1400" b="0" i="0" u="none" strike="noStrike" cap="none">
                <a:solidFill>
                  <a:schemeClr val="lt2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Fira Sans"/>
              <a:buChar char="○"/>
              <a:defRPr sz="1400" b="0" i="0" u="none" strike="noStrike" cap="none">
                <a:solidFill>
                  <a:schemeClr val="lt2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Fira Sans"/>
              <a:buChar char="■"/>
              <a:defRPr sz="1400" b="0" i="0" u="none" strike="noStrike" cap="none">
                <a:solidFill>
                  <a:schemeClr val="lt2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101600" indent="0">
              <a:buNone/>
            </a:pPr>
            <a:r>
              <a:rPr lang="en-US" sz="1100" dirty="0">
                <a:solidFill>
                  <a:schemeClr val="bg1"/>
                </a:solidFill>
              </a:rPr>
              <a:t>Layer 2 takes the results of those filters and learns slightly more complex filters. Here we see some that look for top left corners, or right-hand curves,  circles, etc.</a:t>
            </a:r>
          </a:p>
        </p:txBody>
      </p:sp>
    </p:spTree>
    <p:extLst>
      <p:ext uri="{BB962C8B-B14F-4D97-AF65-F5344CB8AC3E}">
        <p14:creationId xmlns:p14="http://schemas.microsoft.com/office/powerpoint/2010/main" val="2844991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84"/>
          <p:cNvSpPr txBox="1">
            <a:spLocks noGrp="1"/>
          </p:cNvSpPr>
          <p:nvPr>
            <p:ph type="title"/>
          </p:nvPr>
        </p:nvSpPr>
        <p:spPr>
          <a:xfrm>
            <a:off x="311700" y="175229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Visualizing CNN Layers</a:t>
            </a:r>
            <a:endParaRPr dirty="0"/>
          </a:p>
        </p:txBody>
      </p:sp>
      <p:sp>
        <p:nvSpPr>
          <p:cNvPr id="423" name="Google Shape;423;p84"/>
          <p:cNvSpPr txBox="1">
            <a:spLocks noGrp="1"/>
          </p:cNvSpPr>
          <p:nvPr>
            <p:ph type="sldNum" idx="12"/>
          </p:nvPr>
        </p:nvSpPr>
        <p:spPr>
          <a:xfrm>
            <a:off x="8595308" y="474989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pic>
        <p:nvPicPr>
          <p:cNvPr id="3" name="Picture 2" descr="A picture containing indoor&#10;&#10;Description automatically generated">
            <a:extLst>
              <a:ext uri="{FF2B5EF4-FFF2-40B4-BE49-F238E27FC236}">
                <a16:creationId xmlns:a16="http://schemas.microsoft.com/office/drawing/2014/main" id="{5826EB01-9C07-4240-AEDF-8F9379069D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769" y="2754012"/>
            <a:ext cx="4112378" cy="1540530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5" name="Picture 4" descr="A picture containing indoor&#10;&#10;Description automatically generated">
            <a:extLst>
              <a:ext uri="{FF2B5EF4-FFF2-40B4-BE49-F238E27FC236}">
                <a16:creationId xmlns:a16="http://schemas.microsoft.com/office/drawing/2014/main" id="{AA85D825-C991-4582-A30F-6DE655F083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8854" y="1696560"/>
            <a:ext cx="3796377" cy="2344908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2E4E6AC-515B-46F2-8791-3579652BA4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33233" y="1891535"/>
            <a:ext cx="4024976" cy="704999"/>
          </a:xfrm>
        </p:spPr>
        <p:txBody>
          <a:bodyPr/>
          <a:lstStyle/>
          <a:p>
            <a:pPr marL="101600" indent="0">
              <a:buNone/>
            </a:pPr>
            <a:r>
              <a:rPr lang="en-US" sz="1100" dirty="0"/>
              <a:t>At this point the model seems to be able to find two dimensional objects, bits of text, and geometric patterns which begin to resemble every day objects/images. 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8AA111F1-1350-4073-8212-0E7B64F6B00E}"/>
              </a:ext>
            </a:extLst>
          </p:cNvPr>
          <p:cNvSpPr txBox="1">
            <a:spLocks/>
          </p:cNvSpPr>
          <p:nvPr/>
        </p:nvSpPr>
        <p:spPr>
          <a:xfrm>
            <a:off x="4672855" y="4034744"/>
            <a:ext cx="4556003" cy="7668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Fira Sans"/>
              <a:buChar char="●"/>
              <a:defRPr sz="2000" b="0" i="0" u="none" strike="noStrike" cap="none">
                <a:solidFill>
                  <a:schemeClr val="lt2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Fira Sans"/>
              <a:buChar char="○"/>
              <a:defRPr sz="1800" b="0" i="0" u="none" strike="noStrike" cap="none">
                <a:solidFill>
                  <a:schemeClr val="lt2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Fira Sans"/>
              <a:buChar char="■"/>
              <a:defRPr sz="1600" b="0" i="0" u="none" strike="noStrike" cap="none">
                <a:solidFill>
                  <a:schemeClr val="lt2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Fira Sans"/>
              <a:buChar char="●"/>
              <a:defRPr sz="1400" b="0" i="0" u="none" strike="noStrike" cap="none">
                <a:solidFill>
                  <a:schemeClr val="lt2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Fira Sans"/>
              <a:buChar char="○"/>
              <a:defRPr sz="1400" b="0" i="0" u="none" strike="noStrike" cap="none">
                <a:solidFill>
                  <a:schemeClr val="lt2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Fira Sans"/>
              <a:buChar char="■"/>
              <a:defRPr sz="1400" b="0" i="0" u="none" strike="noStrike" cap="none">
                <a:solidFill>
                  <a:schemeClr val="lt2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Fira Sans"/>
              <a:buChar char="●"/>
              <a:defRPr sz="1400" b="0" i="0" u="none" strike="noStrike" cap="none">
                <a:solidFill>
                  <a:schemeClr val="lt2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Fira Sans"/>
              <a:buChar char="○"/>
              <a:defRPr sz="1400" b="0" i="0" u="none" strike="noStrike" cap="none">
                <a:solidFill>
                  <a:schemeClr val="lt2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Fira Sans"/>
              <a:buChar char="■"/>
              <a:defRPr sz="1400" b="0" i="0" u="none" strike="noStrike" cap="none">
                <a:solidFill>
                  <a:schemeClr val="lt2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101600" indent="0">
              <a:buNone/>
            </a:pPr>
            <a:r>
              <a:rPr lang="en-US" sz="1100" dirty="0"/>
              <a:t>By layer 4 we can find generic dog faces, bird legs, bodies of water, and other bits of objects. And by layer 5, we've got filters that can find the eyeballs of animals , or faces of particular dog breeds…</a:t>
            </a:r>
          </a:p>
        </p:txBody>
      </p:sp>
      <p:sp>
        <p:nvSpPr>
          <p:cNvPr id="12" name="Google Shape;422;p84">
            <a:extLst>
              <a:ext uri="{FF2B5EF4-FFF2-40B4-BE49-F238E27FC236}">
                <a16:creationId xmlns:a16="http://schemas.microsoft.com/office/drawing/2014/main" id="{25178506-017C-4C85-A890-88FA926EE3A8}"/>
              </a:ext>
            </a:extLst>
          </p:cNvPr>
          <p:cNvSpPr txBox="1">
            <a:spLocks/>
          </p:cNvSpPr>
          <p:nvPr/>
        </p:nvSpPr>
        <p:spPr>
          <a:xfrm>
            <a:off x="311700" y="783796"/>
            <a:ext cx="8630594" cy="8701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Fira Sans"/>
              <a:buChar char="●"/>
              <a:defRPr sz="2000" b="0" i="0" u="none" strike="noStrike" cap="none">
                <a:solidFill>
                  <a:schemeClr val="lt2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Fira Sans"/>
              <a:buChar char="○"/>
              <a:defRPr sz="1800" b="0" i="0" u="none" strike="noStrike" cap="none">
                <a:solidFill>
                  <a:schemeClr val="lt2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Fira Sans"/>
              <a:buChar char="■"/>
              <a:defRPr sz="1600" b="0" i="0" u="none" strike="noStrike" cap="none">
                <a:solidFill>
                  <a:schemeClr val="lt2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Fira Sans"/>
              <a:buChar char="●"/>
              <a:defRPr sz="1400" b="0" i="0" u="none" strike="noStrike" cap="none">
                <a:solidFill>
                  <a:schemeClr val="lt2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Fira Sans"/>
              <a:buChar char="○"/>
              <a:defRPr sz="1400" b="0" i="0" u="none" strike="noStrike" cap="none">
                <a:solidFill>
                  <a:schemeClr val="lt2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Fira Sans"/>
              <a:buChar char="■"/>
              <a:defRPr sz="1400" b="0" i="0" u="none" strike="noStrike" cap="none">
                <a:solidFill>
                  <a:schemeClr val="lt2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Fira Sans"/>
              <a:buChar char="●"/>
              <a:defRPr sz="1400" b="0" i="0" u="none" strike="noStrike" cap="none">
                <a:solidFill>
                  <a:schemeClr val="lt2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Fira Sans"/>
              <a:buChar char="○"/>
              <a:defRPr sz="1400" b="0" i="0" u="none" strike="noStrike" cap="none">
                <a:solidFill>
                  <a:schemeClr val="lt2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Fira Sans"/>
              <a:buChar char="■"/>
              <a:defRPr sz="1400" b="0" i="0" u="none" strike="noStrike" cap="none">
                <a:solidFill>
                  <a:schemeClr val="lt2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With this approach of stacking increasingly complex features, with only a few layers we can extract quite rich features from an image</a:t>
            </a:r>
          </a:p>
        </p:txBody>
      </p:sp>
    </p:spTree>
    <p:extLst>
      <p:ext uri="{BB962C8B-B14F-4D97-AF65-F5344CB8AC3E}">
        <p14:creationId xmlns:p14="http://schemas.microsoft.com/office/powerpoint/2010/main" val="15575237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84"/>
          <p:cNvSpPr txBox="1">
            <a:spLocks noGrp="1"/>
          </p:cNvSpPr>
          <p:nvPr>
            <p:ph type="title"/>
          </p:nvPr>
        </p:nvSpPr>
        <p:spPr>
          <a:xfrm>
            <a:off x="311700" y="175229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Additional Details</a:t>
            </a:r>
            <a:endParaRPr dirty="0"/>
          </a:p>
        </p:txBody>
      </p:sp>
      <p:sp>
        <p:nvSpPr>
          <p:cNvPr id="422" name="Google Shape;422;p84"/>
          <p:cNvSpPr txBox="1">
            <a:spLocks noGrp="1"/>
          </p:cNvSpPr>
          <p:nvPr>
            <p:ph type="body" idx="1"/>
          </p:nvPr>
        </p:nvSpPr>
        <p:spPr>
          <a:xfrm>
            <a:off x="311700" y="862847"/>
            <a:ext cx="8630594" cy="36688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en-US" b="1" dirty="0">
                <a:solidFill>
                  <a:schemeClr val="bg1"/>
                </a:solidFill>
              </a:rPr>
              <a:t>Stride</a:t>
            </a:r>
            <a:r>
              <a:rPr lang="en-US" dirty="0">
                <a:solidFill>
                  <a:schemeClr val="bg1"/>
                </a:solidFill>
              </a:rPr>
              <a:t>: the number of pixels skipped after each convolution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bg1"/>
                </a:solidFill>
              </a:rPr>
              <a:t>Larger strides reduce the dimensions of the layer's output and computation required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dirty="0">
                <a:solidFill>
                  <a:schemeClr val="bg1"/>
                </a:solidFill>
              </a:rPr>
              <a:t>A smaller stride captures finer details and relationships between nearby pixels in an input.</a:t>
            </a:r>
          </a:p>
        </p:txBody>
      </p:sp>
      <p:sp>
        <p:nvSpPr>
          <p:cNvPr id="423" name="Google Shape;423;p84"/>
          <p:cNvSpPr txBox="1">
            <a:spLocks noGrp="1"/>
          </p:cNvSpPr>
          <p:nvPr>
            <p:ph type="sldNum" idx="12"/>
          </p:nvPr>
        </p:nvSpPr>
        <p:spPr>
          <a:xfrm>
            <a:off x="8595308" y="474989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pic>
        <p:nvPicPr>
          <p:cNvPr id="3" name="Picture 2" descr="A screen shot of a social media post&#10;&#10;Description automatically generated">
            <a:extLst>
              <a:ext uri="{FF2B5EF4-FFF2-40B4-BE49-F238E27FC236}">
                <a16:creationId xmlns:a16="http://schemas.microsoft.com/office/drawing/2014/main" id="{65D6778D-5FA5-4E5F-9C6A-87630D477F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73" r="17701"/>
          <a:stretch/>
        </p:blipFill>
        <p:spPr>
          <a:xfrm>
            <a:off x="850016" y="2811976"/>
            <a:ext cx="3582343" cy="18288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F397B0CF-DE4C-41A2-8225-89E6BC85DE8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89" r="24335"/>
          <a:stretch/>
        </p:blipFill>
        <p:spPr>
          <a:xfrm>
            <a:off x="4950734" y="2811976"/>
            <a:ext cx="3350624" cy="18288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208641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84"/>
          <p:cNvSpPr txBox="1">
            <a:spLocks noGrp="1"/>
          </p:cNvSpPr>
          <p:nvPr>
            <p:ph type="title"/>
          </p:nvPr>
        </p:nvSpPr>
        <p:spPr>
          <a:xfrm>
            <a:off x="311700" y="175229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Additional Details</a:t>
            </a:r>
            <a:endParaRPr dirty="0"/>
          </a:p>
        </p:txBody>
      </p:sp>
      <p:sp>
        <p:nvSpPr>
          <p:cNvPr id="422" name="Google Shape;422;p84"/>
          <p:cNvSpPr txBox="1">
            <a:spLocks noGrp="1"/>
          </p:cNvSpPr>
          <p:nvPr>
            <p:ph type="body" idx="1"/>
          </p:nvPr>
        </p:nvSpPr>
        <p:spPr>
          <a:xfrm>
            <a:off x="311700" y="862847"/>
            <a:ext cx="8630594" cy="36688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Padding: </a:t>
            </a:r>
            <a:r>
              <a:rPr lang="en-US" dirty="0">
                <a:solidFill>
                  <a:schemeClr val="bg1"/>
                </a:solidFill>
              </a:rPr>
              <a:t>Where we pad the input, so the filter fits properly into the matrix after 'sliding' it across</a:t>
            </a:r>
          </a:p>
        </p:txBody>
      </p:sp>
      <p:sp>
        <p:nvSpPr>
          <p:cNvPr id="423" name="Google Shape;423;p84"/>
          <p:cNvSpPr txBox="1">
            <a:spLocks noGrp="1"/>
          </p:cNvSpPr>
          <p:nvPr>
            <p:ph type="sldNum" idx="12"/>
          </p:nvPr>
        </p:nvSpPr>
        <p:spPr>
          <a:xfrm>
            <a:off x="8595308" y="474989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5" name="Google Shape;422;p84">
            <a:extLst>
              <a:ext uri="{FF2B5EF4-FFF2-40B4-BE49-F238E27FC236}">
                <a16:creationId xmlns:a16="http://schemas.microsoft.com/office/drawing/2014/main" id="{AAEA2DDE-0B6B-4B3F-A01A-5814600547EA}"/>
              </a:ext>
            </a:extLst>
          </p:cNvPr>
          <p:cNvSpPr txBox="1">
            <a:spLocks/>
          </p:cNvSpPr>
          <p:nvPr/>
        </p:nvSpPr>
        <p:spPr>
          <a:xfrm>
            <a:off x="855066" y="1758852"/>
            <a:ext cx="4662503" cy="3668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Fira Sans"/>
              <a:buChar char="●"/>
              <a:defRPr sz="2000" b="0" i="0" u="none" strike="noStrike" cap="none">
                <a:solidFill>
                  <a:schemeClr val="lt2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Fira Sans"/>
              <a:buChar char="○"/>
              <a:defRPr sz="1800" b="0" i="0" u="none" strike="noStrike" cap="none">
                <a:solidFill>
                  <a:schemeClr val="lt2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Fira Sans"/>
              <a:buChar char="■"/>
              <a:defRPr sz="1600" b="0" i="0" u="none" strike="noStrike" cap="none">
                <a:solidFill>
                  <a:schemeClr val="lt2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Fira Sans"/>
              <a:buChar char="●"/>
              <a:defRPr sz="1400" b="0" i="0" u="none" strike="noStrike" cap="none">
                <a:solidFill>
                  <a:schemeClr val="lt2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Fira Sans"/>
              <a:buChar char="○"/>
              <a:defRPr sz="1400" b="0" i="0" u="none" strike="noStrike" cap="none">
                <a:solidFill>
                  <a:schemeClr val="lt2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Fira Sans"/>
              <a:buChar char="■"/>
              <a:defRPr sz="1400" b="0" i="0" u="none" strike="noStrike" cap="none">
                <a:solidFill>
                  <a:schemeClr val="lt2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Fira Sans"/>
              <a:buChar char="●"/>
              <a:defRPr sz="1400" b="0" i="0" u="none" strike="noStrike" cap="none">
                <a:solidFill>
                  <a:schemeClr val="lt2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Fira Sans"/>
              <a:buChar char="○"/>
              <a:defRPr sz="1400" b="0" i="0" u="none" strike="noStrike" cap="none">
                <a:solidFill>
                  <a:schemeClr val="lt2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Fira Sans"/>
              <a:buChar char="■"/>
              <a:defRPr sz="1400" b="0" i="0" u="none" strike="noStrike" cap="none">
                <a:solidFill>
                  <a:schemeClr val="lt2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457200" lvl="2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b="1" dirty="0">
                <a:solidFill>
                  <a:schemeClr val="bg1"/>
                </a:solidFill>
              </a:rPr>
              <a:t>Zero Padding: </a:t>
            </a:r>
            <a:r>
              <a:rPr lang="en-US" dirty="0">
                <a:solidFill>
                  <a:schemeClr val="bg1"/>
                </a:solidFill>
              </a:rPr>
              <a:t>pads the input matrix with zeros</a:t>
            </a:r>
          </a:p>
          <a:p>
            <a:pPr marL="457200" lvl="2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b="1" dirty="0">
                <a:solidFill>
                  <a:schemeClr val="bg1"/>
                </a:solidFill>
              </a:rPr>
              <a:t>Valid Padding:</a:t>
            </a:r>
            <a:r>
              <a:rPr lang="en-US" dirty="0">
                <a:solidFill>
                  <a:schemeClr val="bg1"/>
                </a:solidFill>
              </a:rPr>
              <a:t> drops the part of the input where the filter didn’t fit	</a:t>
            </a:r>
          </a:p>
          <a:p>
            <a:pPr marL="457200" lvl="2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b="1" dirty="0">
                <a:solidFill>
                  <a:schemeClr val="bg1"/>
                </a:solidFill>
              </a:rPr>
              <a:t>Reflective Padding:</a:t>
            </a:r>
            <a:r>
              <a:rPr lang="en-US" dirty="0">
                <a:solidFill>
                  <a:schemeClr val="bg1"/>
                </a:solidFill>
              </a:rPr>
              <a:t> pads outer edges with their reflections</a:t>
            </a:r>
          </a:p>
          <a:p>
            <a:pPr mar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Courier New" panose="02070309020205020404" pitchFamily="49" charset="0"/>
              <a:buChar char="o"/>
            </a:pPr>
            <a:endParaRPr lang="en-US" b="1" dirty="0">
              <a:solidFill>
                <a:schemeClr val="bg1"/>
              </a:solidFill>
            </a:endParaRPr>
          </a:p>
          <a:p>
            <a:pPr mar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Courier New" panose="02070309020205020404" pitchFamily="49" charset="0"/>
              <a:buChar char="o"/>
            </a:pP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05033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101"/>
          <p:cNvSpPr txBox="1">
            <a:spLocks noGrp="1"/>
          </p:cNvSpPr>
          <p:nvPr>
            <p:ph type="title"/>
          </p:nvPr>
        </p:nvSpPr>
        <p:spPr>
          <a:xfrm>
            <a:off x="311700" y="30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What about an Activation Function?</a:t>
            </a:r>
            <a:endParaRPr dirty="0"/>
          </a:p>
        </p:txBody>
      </p:sp>
      <p:sp>
        <p:nvSpPr>
          <p:cNvPr id="699" name="Google Shape;699;p101"/>
          <p:cNvSpPr txBox="1">
            <a:spLocks noGrp="1"/>
          </p:cNvSpPr>
          <p:nvPr>
            <p:ph type="body" idx="1"/>
          </p:nvPr>
        </p:nvSpPr>
        <p:spPr>
          <a:xfrm>
            <a:off x="311700" y="1016225"/>
            <a:ext cx="8520600" cy="359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Every convolutional layer should be followed by a </a:t>
            </a:r>
            <a:r>
              <a:rPr lang="en-US" b="1" dirty="0"/>
              <a:t>nonlinearity</a:t>
            </a:r>
          </a:p>
          <a:p>
            <a:pPr lvl="1"/>
            <a:r>
              <a:rPr lang="en-US" dirty="0"/>
              <a:t>This is what allows our model to approximate relationships behind data, as described in the </a:t>
            </a:r>
            <a:r>
              <a:rPr lang="en-US" dirty="0">
                <a:hlinkClick r:id="rId3"/>
              </a:rPr>
              <a:t>Universal Approximation Theorem </a:t>
            </a:r>
            <a:endParaRPr lang="en-US" dirty="0"/>
          </a:p>
          <a:p>
            <a:endParaRPr lang="en-US" dirty="0"/>
          </a:p>
          <a:p>
            <a:r>
              <a:rPr lang="en-US" dirty="0"/>
              <a:t>Introducing the commonly used </a:t>
            </a:r>
            <a:r>
              <a:rPr lang="en-US" b="1" dirty="0"/>
              <a:t>Rectified</a:t>
            </a:r>
            <a:r>
              <a:rPr lang="en-US" dirty="0"/>
              <a:t> </a:t>
            </a:r>
            <a:r>
              <a:rPr lang="en-US" b="1" dirty="0"/>
              <a:t>Linear</a:t>
            </a:r>
            <a:r>
              <a:rPr lang="en-US" dirty="0"/>
              <a:t> </a:t>
            </a:r>
            <a:r>
              <a:rPr lang="en-US" b="1" dirty="0"/>
              <a:t>Unit</a:t>
            </a:r>
            <a:r>
              <a:rPr lang="en-US" dirty="0"/>
              <a:t> (</a:t>
            </a:r>
            <a:r>
              <a:rPr lang="en-US" dirty="0" err="1"/>
              <a:t>ReLU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Replaces every negative value in a feature map with 0</a:t>
            </a:r>
          </a:p>
          <a:p>
            <a:pPr lvl="1"/>
            <a:r>
              <a:rPr lang="en-US" b="1" dirty="0"/>
              <a:t>Output =  Max(0, Input)</a:t>
            </a:r>
          </a:p>
          <a:p>
            <a:pPr lvl="1"/>
            <a:r>
              <a:rPr lang="en-US" dirty="0"/>
              <a:t>In practice, a </a:t>
            </a:r>
            <a:r>
              <a:rPr lang="en-US" dirty="0" err="1"/>
              <a:t>ReLU</a:t>
            </a:r>
            <a:r>
              <a:rPr lang="en-US" dirty="0"/>
              <a:t> will follow every convolutional layer in a CNN</a:t>
            </a:r>
          </a:p>
        </p:txBody>
      </p:sp>
      <p:sp>
        <p:nvSpPr>
          <p:cNvPr id="700" name="Google Shape;700;p101"/>
          <p:cNvSpPr txBox="1">
            <a:spLocks noGrp="1"/>
          </p:cNvSpPr>
          <p:nvPr>
            <p:ph type="sldNum" idx="12"/>
          </p:nvPr>
        </p:nvSpPr>
        <p:spPr>
          <a:xfrm>
            <a:off x="8595308" y="474989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6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"/>
                                        <p:tgtEl>
                                          <p:spTgt spid="6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"/>
                                        <p:tgtEl>
                                          <p:spTgt spid="6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"/>
                                        <p:tgtEl>
                                          <p:spTgt spid="6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"/>
                                        <p:tgtEl>
                                          <p:spTgt spid="6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"/>
                                        <p:tgtEl>
                                          <p:spTgt spid="6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101"/>
          <p:cNvSpPr txBox="1">
            <a:spLocks noGrp="1"/>
          </p:cNvSpPr>
          <p:nvPr>
            <p:ph type="title"/>
          </p:nvPr>
        </p:nvSpPr>
        <p:spPr>
          <a:xfrm>
            <a:off x="311700" y="30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Pooling Layers</a:t>
            </a:r>
            <a:endParaRPr dirty="0"/>
          </a:p>
        </p:txBody>
      </p:sp>
      <p:sp>
        <p:nvSpPr>
          <p:cNvPr id="699" name="Google Shape;699;p101"/>
          <p:cNvSpPr txBox="1">
            <a:spLocks noGrp="1"/>
          </p:cNvSpPr>
          <p:nvPr>
            <p:ph type="body" idx="1"/>
          </p:nvPr>
        </p:nvSpPr>
        <p:spPr>
          <a:xfrm>
            <a:off x="311700" y="1016225"/>
            <a:ext cx="8677442" cy="359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Applies a statistical function to the contents of a sliding window</a:t>
            </a:r>
          </a:p>
          <a:p>
            <a:r>
              <a:rPr lang="en-US" b="1" dirty="0"/>
              <a:t>Down Sampling </a:t>
            </a:r>
            <a:r>
              <a:rPr lang="en-US" dirty="0"/>
              <a:t>reduces the size of its input and the total parameters </a:t>
            </a:r>
          </a:p>
          <a:p>
            <a:r>
              <a:rPr lang="en-US" dirty="0"/>
              <a:t>Enables the model to generalize across varying orientations or scales</a:t>
            </a:r>
          </a:p>
          <a:p>
            <a:pPr lvl="1"/>
            <a:r>
              <a:rPr lang="en-US" dirty="0"/>
              <a:t>Max Pooling</a:t>
            </a:r>
          </a:p>
          <a:p>
            <a:pPr lvl="1"/>
            <a:r>
              <a:rPr lang="en-US" dirty="0"/>
              <a:t>Average Pooling</a:t>
            </a:r>
          </a:p>
          <a:p>
            <a:pPr lvl="1"/>
            <a:r>
              <a:rPr lang="en-US" dirty="0"/>
              <a:t>Global Pooling</a:t>
            </a:r>
          </a:p>
          <a:p>
            <a:pPr lvl="1"/>
            <a:r>
              <a:rPr lang="en-US" dirty="0"/>
              <a:t>Etc.</a:t>
            </a:r>
            <a:endParaRPr dirty="0"/>
          </a:p>
        </p:txBody>
      </p:sp>
      <p:sp>
        <p:nvSpPr>
          <p:cNvPr id="700" name="Google Shape;700;p101"/>
          <p:cNvSpPr txBox="1">
            <a:spLocks noGrp="1"/>
          </p:cNvSpPr>
          <p:nvPr>
            <p:ph type="sldNum" idx="12"/>
          </p:nvPr>
        </p:nvSpPr>
        <p:spPr>
          <a:xfrm>
            <a:off x="8595308" y="474989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E465F8-3059-40A4-AEFC-EBA7161D63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6680" y="2365989"/>
            <a:ext cx="4806693" cy="216551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00527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6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"/>
                                        <p:tgtEl>
                                          <p:spTgt spid="6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"/>
                                        <p:tgtEl>
                                          <p:spTgt spid="6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"/>
                                        <p:tgtEl>
                                          <p:spTgt spid="6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"/>
                                        <p:tgtEl>
                                          <p:spTgt spid="6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"/>
                                        <p:tgtEl>
                                          <p:spTgt spid="6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"/>
                                        <p:tgtEl>
                                          <p:spTgt spid="6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101"/>
          <p:cNvSpPr txBox="1">
            <a:spLocks noGrp="1"/>
          </p:cNvSpPr>
          <p:nvPr>
            <p:ph type="title"/>
          </p:nvPr>
        </p:nvSpPr>
        <p:spPr>
          <a:xfrm>
            <a:off x="311700" y="30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More Regularization Techniques</a:t>
            </a:r>
            <a:endParaRPr dirty="0"/>
          </a:p>
        </p:txBody>
      </p:sp>
      <p:sp>
        <p:nvSpPr>
          <p:cNvPr id="699" name="Google Shape;699;p101"/>
          <p:cNvSpPr txBox="1">
            <a:spLocks noGrp="1"/>
          </p:cNvSpPr>
          <p:nvPr>
            <p:ph type="body" idx="1"/>
          </p:nvPr>
        </p:nvSpPr>
        <p:spPr>
          <a:xfrm>
            <a:off x="284118" y="2506723"/>
            <a:ext cx="5621382" cy="22431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en-US" b="1" dirty="0"/>
              <a:t>Batch Normalization: </a:t>
            </a:r>
            <a:r>
              <a:rPr lang="en-US" dirty="0"/>
              <a:t>normalizes a feature map so that all the activations in the layer have a mean of 0 and a variance of 1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Stabilizes the learning process and reduces the time needed to train a network</a:t>
            </a:r>
          </a:p>
          <a:p>
            <a:pPr lvl="1">
              <a:lnSpc>
                <a:spcPct val="100000"/>
              </a:lnSpc>
            </a:pPr>
            <a:endParaRPr lang="en-US" dirty="0"/>
          </a:p>
        </p:txBody>
      </p:sp>
      <p:sp>
        <p:nvSpPr>
          <p:cNvPr id="700" name="Google Shape;700;p101"/>
          <p:cNvSpPr txBox="1">
            <a:spLocks noGrp="1"/>
          </p:cNvSpPr>
          <p:nvPr>
            <p:ph type="sldNum" idx="12"/>
          </p:nvPr>
        </p:nvSpPr>
        <p:spPr>
          <a:xfrm>
            <a:off x="8595308" y="474989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852872-EAFA-4E7E-82A2-9EB7604057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300" y="2604683"/>
            <a:ext cx="2723358" cy="2047247"/>
          </a:xfrm>
          <a:prstGeom prst="roundRect">
            <a:avLst>
              <a:gd name="adj" fmla="val 16667"/>
            </a:avLst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</p:pic>
      <p:sp>
        <p:nvSpPr>
          <p:cNvPr id="9" name="Google Shape;699;p101">
            <a:extLst>
              <a:ext uri="{FF2B5EF4-FFF2-40B4-BE49-F238E27FC236}">
                <a16:creationId xmlns:a16="http://schemas.microsoft.com/office/drawing/2014/main" id="{F9F6479F-D25B-4A33-B598-2E855A310460}"/>
              </a:ext>
            </a:extLst>
          </p:cNvPr>
          <p:cNvSpPr txBox="1">
            <a:spLocks/>
          </p:cNvSpPr>
          <p:nvPr/>
        </p:nvSpPr>
        <p:spPr>
          <a:xfrm>
            <a:off x="284118" y="1068949"/>
            <a:ext cx="8311190" cy="1251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Fira Sans"/>
              <a:buChar char="●"/>
              <a:defRPr sz="2000" b="0" i="0" u="none" strike="noStrike" cap="none">
                <a:solidFill>
                  <a:schemeClr val="lt2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Fira Sans"/>
              <a:buChar char="○"/>
              <a:defRPr sz="1800" b="0" i="0" u="none" strike="noStrike" cap="none">
                <a:solidFill>
                  <a:schemeClr val="lt2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Fira Sans"/>
              <a:buChar char="■"/>
              <a:defRPr sz="1600" b="0" i="0" u="none" strike="noStrike" cap="none">
                <a:solidFill>
                  <a:schemeClr val="lt2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Fira Sans"/>
              <a:buChar char="●"/>
              <a:defRPr sz="1400" b="0" i="0" u="none" strike="noStrike" cap="none">
                <a:solidFill>
                  <a:schemeClr val="lt2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Fira Sans"/>
              <a:buChar char="○"/>
              <a:defRPr sz="1400" b="0" i="0" u="none" strike="noStrike" cap="none">
                <a:solidFill>
                  <a:schemeClr val="lt2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Fira Sans"/>
              <a:buChar char="■"/>
              <a:defRPr sz="1400" b="0" i="0" u="none" strike="noStrike" cap="none">
                <a:solidFill>
                  <a:schemeClr val="lt2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Fira Sans"/>
              <a:buChar char="●"/>
              <a:defRPr sz="1400" b="0" i="0" u="none" strike="noStrike" cap="none">
                <a:solidFill>
                  <a:schemeClr val="lt2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Fira Sans"/>
              <a:buChar char="○"/>
              <a:defRPr sz="1400" b="0" i="0" u="none" strike="noStrike" cap="none">
                <a:solidFill>
                  <a:schemeClr val="lt2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Fira Sans"/>
              <a:buChar char="■"/>
              <a:defRPr sz="1400" b="0" i="0" u="none" strike="noStrike" cap="none">
                <a:solidFill>
                  <a:schemeClr val="lt2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>
              <a:lnSpc>
                <a:spcPct val="100000"/>
              </a:lnSpc>
            </a:pPr>
            <a:r>
              <a:rPr lang="en-US" b="1" dirty="0"/>
              <a:t>Dropout Layer:</a:t>
            </a:r>
            <a:r>
              <a:rPr lang="en-US" dirty="0"/>
              <a:t> drops a percentage of activations in a layer by setting them to 0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Great way to easily reduce overfitting</a:t>
            </a:r>
          </a:p>
          <a:p>
            <a:pPr marL="571500" lvl="1" indent="0">
              <a:lnSpc>
                <a:spcPct val="100000"/>
              </a:lnSpc>
              <a:buNone/>
            </a:pPr>
            <a:endParaRPr lang="en-US" sz="100" dirty="0"/>
          </a:p>
        </p:txBody>
      </p:sp>
    </p:spTree>
    <p:extLst>
      <p:ext uri="{BB962C8B-B14F-4D97-AF65-F5344CB8AC3E}">
        <p14:creationId xmlns:p14="http://schemas.microsoft.com/office/powerpoint/2010/main" val="2543063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6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"/>
                                        <p:tgtEl>
                                          <p:spTgt spid="6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101"/>
          <p:cNvSpPr txBox="1">
            <a:spLocks noGrp="1"/>
          </p:cNvSpPr>
          <p:nvPr>
            <p:ph type="title"/>
          </p:nvPr>
        </p:nvSpPr>
        <p:spPr>
          <a:xfrm>
            <a:off x="311700" y="30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The Classification Block</a:t>
            </a:r>
            <a:endParaRPr dirty="0"/>
          </a:p>
        </p:txBody>
      </p:sp>
      <p:sp>
        <p:nvSpPr>
          <p:cNvPr id="699" name="Google Shape;699;p101"/>
          <p:cNvSpPr txBox="1">
            <a:spLocks noGrp="1"/>
          </p:cNvSpPr>
          <p:nvPr>
            <p:ph type="body" idx="1"/>
          </p:nvPr>
        </p:nvSpPr>
        <p:spPr>
          <a:xfrm>
            <a:off x="311700" y="1016225"/>
            <a:ext cx="8520600" cy="359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So far, we’ve only discussed the </a:t>
            </a:r>
            <a:r>
              <a:rPr lang="en-US" b="1" dirty="0"/>
              <a:t>feature extraction </a:t>
            </a:r>
            <a:r>
              <a:rPr lang="en-US" dirty="0"/>
              <a:t>portion of a CNN</a:t>
            </a:r>
          </a:p>
          <a:p>
            <a:r>
              <a:rPr lang="en-US" dirty="0"/>
              <a:t>However, the end goal of a CNN is to use these extracted features to then predict the class of the input</a:t>
            </a:r>
          </a:p>
        </p:txBody>
      </p:sp>
      <p:sp>
        <p:nvSpPr>
          <p:cNvPr id="700" name="Google Shape;700;p101"/>
          <p:cNvSpPr txBox="1">
            <a:spLocks noGrp="1"/>
          </p:cNvSpPr>
          <p:nvPr>
            <p:ph type="sldNum" idx="12"/>
          </p:nvPr>
        </p:nvSpPr>
        <p:spPr>
          <a:xfrm>
            <a:off x="8595308" y="474989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6C4B1E-89C4-44D6-A966-AB3B14E2D7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090" y="2286000"/>
            <a:ext cx="5079820" cy="2329325"/>
          </a:xfrm>
          <a:prstGeom prst="roundRect">
            <a:avLst>
              <a:gd name="adj" fmla="val 16667"/>
            </a:avLst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</p:pic>
    </p:spTree>
    <p:extLst>
      <p:ext uri="{BB962C8B-B14F-4D97-AF65-F5344CB8AC3E}">
        <p14:creationId xmlns:p14="http://schemas.microsoft.com/office/powerpoint/2010/main" val="508544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6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"/>
                                        <p:tgtEl>
                                          <p:spTgt spid="6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101"/>
          <p:cNvSpPr txBox="1">
            <a:spLocks noGrp="1"/>
          </p:cNvSpPr>
          <p:nvPr>
            <p:ph type="title"/>
          </p:nvPr>
        </p:nvSpPr>
        <p:spPr>
          <a:xfrm>
            <a:off x="311700" y="30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The Classification Block</a:t>
            </a:r>
            <a:endParaRPr dirty="0"/>
          </a:p>
        </p:txBody>
      </p:sp>
      <p:sp>
        <p:nvSpPr>
          <p:cNvPr id="699" name="Google Shape;699;p101"/>
          <p:cNvSpPr txBox="1">
            <a:spLocks noGrp="1"/>
          </p:cNvSpPr>
          <p:nvPr>
            <p:ph type="body" idx="1"/>
          </p:nvPr>
        </p:nvSpPr>
        <p:spPr>
          <a:xfrm>
            <a:off x="311700" y="1016225"/>
            <a:ext cx="8520600" cy="359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An efficient way to turn this 3-d output of feature maps into a 2-d array of predictions is to apply a </a:t>
            </a:r>
            <a:r>
              <a:rPr lang="en-US" b="1" dirty="0"/>
              <a:t>Global</a:t>
            </a:r>
            <a:r>
              <a:rPr lang="en-US" dirty="0"/>
              <a:t> </a:t>
            </a:r>
            <a:r>
              <a:rPr lang="en-US" b="1" dirty="0"/>
              <a:t>Average</a:t>
            </a:r>
            <a:r>
              <a:rPr lang="en-US" dirty="0"/>
              <a:t> </a:t>
            </a:r>
            <a:r>
              <a:rPr lang="en-US" b="1" dirty="0"/>
              <a:t>Pooling</a:t>
            </a:r>
            <a:r>
              <a:rPr lang="en-US" dirty="0"/>
              <a:t> </a:t>
            </a:r>
            <a:r>
              <a:rPr lang="en-US" b="1" dirty="0"/>
              <a:t>layer</a:t>
            </a:r>
          </a:p>
          <a:p>
            <a:r>
              <a:rPr lang="en-US" dirty="0"/>
              <a:t>A </a:t>
            </a:r>
            <a:r>
              <a:rPr lang="en-US" b="1" dirty="0"/>
              <a:t>GAP</a:t>
            </a:r>
            <a:r>
              <a:rPr lang="en-US" dirty="0"/>
              <a:t> layer averages all the activations in each of the feature maps</a:t>
            </a:r>
          </a:p>
        </p:txBody>
      </p:sp>
      <p:sp>
        <p:nvSpPr>
          <p:cNvPr id="700" name="Google Shape;700;p101"/>
          <p:cNvSpPr txBox="1">
            <a:spLocks noGrp="1"/>
          </p:cNvSpPr>
          <p:nvPr>
            <p:ph type="sldNum" idx="12"/>
          </p:nvPr>
        </p:nvSpPr>
        <p:spPr>
          <a:xfrm>
            <a:off x="8595308" y="474989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2A4722-044A-4C54-AACB-BC86D4CEA1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7654" y="2283605"/>
            <a:ext cx="4768692" cy="2331720"/>
          </a:xfrm>
          <a:prstGeom prst="roundRect">
            <a:avLst>
              <a:gd name="adj" fmla="val 16667"/>
            </a:avLst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</p:pic>
    </p:spTree>
    <p:extLst>
      <p:ext uri="{BB962C8B-B14F-4D97-AF65-F5344CB8AC3E}">
        <p14:creationId xmlns:p14="http://schemas.microsoft.com/office/powerpoint/2010/main" val="8850973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101"/>
          <p:cNvSpPr txBox="1">
            <a:spLocks noGrp="1"/>
          </p:cNvSpPr>
          <p:nvPr>
            <p:ph type="title"/>
          </p:nvPr>
        </p:nvSpPr>
        <p:spPr>
          <a:xfrm>
            <a:off x="311700" y="30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The Classification Block</a:t>
            </a:r>
            <a:endParaRPr dirty="0"/>
          </a:p>
        </p:txBody>
      </p:sp>
      <p:sp>
        <p:nvSpPr>
          <p:cNvPr id="699" name="Google Shape;699;p101"/>
          <p:cNvSpPr txBox="1">
            <a:spLocks noGrp="1"/>
          </p:cNvSpPr>
          <p:nvPr>
            <p:ph type="body" idx="1"/>
          </p:nvPr>
        </p:nvSpPr>
        <p:spPr>
          <a:xfrm>
            <a:off x="311700" y="1016225"/>
            <a:ext cx="8520600" cy="359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The output of the GAP layer is fed through a </a:t>
            </a:r>
            <a:r>
              <a:rPr lang="en-US" b="1" dirty="0"/>
              <a:t>fully connected layer</a:t>
            </a:r>
            <a:r>
              <a:rPr lang="en-US" dirty="0"/>
              <a:t>, creating an array of length equal to the number of possible classes</a:t>
            </a:r>
          </a:p>
          <a:p>
            <a:r>
              <a:rPr lang="en-US" dirty="0"/>
              <a:t>Remember, a FC layer is essentially just a matrix multiplication</a:t>
            </a:r>
          </a:p>
        </p:txBody>
      </p:sp>
      <p:sp>
        <p:nvSpPr>
          <p:cNvPr id="700" name="Google Shape;700;p101"/>
          <p:cNvSpPr txBox="1">
            <a:spLocks noGrp="1"/>
          </p:cNvSpPr>
          <p:nvPr>
            <p:ph type="sldNum" idx="12"/>
          </p:nvPr>
        </p:nvSpPr>
        <p:spPr>
          <a:xfrm>
            <a:off x="8595308" y="474989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5A092E-13A0-4FCC-B093-3CD41CF9FB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8342" y="2283605"/>
            <a:ext cx="4687315" cy="2331720"/>
          </a:xfrm>
          <a:prstGeom prst="roundRect">
            <a:avLst>
              <a:gd name="adj" fmla="val 16667"/>
            </a:avLst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</p:pic>
    </p:spTree>
    <p:extLst>
      <p:ext uri="{BB962C8B-B14F-4D97-AF65-F5344CB8AC3E}">
        <p14:creationId xmlns:p14="http://schemas.microsoft.com/office/powerpoint/2010/main" val="2679886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6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"/>
                                        <p:tgtEl>
                                          <p:spTgt spid="6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83"/>
          <p:cNvSpPr txBox="1">
            <a:spLocks noGrp="1"/>
          </p:cNvSpPr>
          <p:nvPr>
            <p:ph type="ctrTitle"/>
          </p:nvPr>
        </p:nvSpPr>
        <p:spPr>
          <a:xfrm>
            <a:off x="311708" y="637852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/>
              <a:t>Co</a:t>
            </a:r>
            <a:r>
              <a:rPr lang="en-US" sz="5400" dirty="0"/>
              <a:t>nvolutional Neural Networks</a:t>
            </a:r>
            <a:endParaRPr sz="5400" dirty="0"/>
          </a:p>
        </p:txBody>
      </p:sp>
      <p:sp>
        <p:nvSpPr>
          <p:cNvPr id="415" name="Google Shape;415;p83"/>
          <p:cNvSpPr txBox="1">
            <a:spLocks noGrp="1"/>
          </p:cNvSpPr>
          <p:nvPr>
            <p:ph type="subTitle" idx="1"/>
          </p:nvPr>
        </p:nvSpPr>
        <p:spPr>
          <a:xfrm>
            <a:off x="311708" y="2759487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Concepts and Theory</a:t>
            </a:r>
            <a:endParaRPr dirty="0"/>
          </a:p>
        </p:txBody>
      </p:sp>
      <p:sp>
        <p:nvSpPr>
          <p:cNvPr id="416" name="Google Shape;416;p83"/>
          <p:cNvSpPr txBox="1">
            <a:spLocks noGrp="1"/>
          </p:cNvSpPr>
          <p:nvPr>
            <p:ph type="subTitle" idx="2"/>
          </p:nvPr>
        </p:nvSpPr>
        <p:spPr>
          <a:xfrm>
            <a:off x="7426475" y="4749900"/>
            <a:ext cx="17178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Fall 2019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101"/>
          <p:cNvSpPr txBox="1">
            <a:spLocks noGrp="1"/>
          </p:cNvSpPr>
          <p:nvPr>
            <p:ph type="title"/>
          </p:nvPr>
        </p:nvSpPr>
        <p:spPr>
          <a:xfrm>
            <a:off x="311700" y="30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Final Activation Functions</a:t>
            </a:r>
            <a:endParaRPr dirty="0"/>
          </a:p>
        </p:txBody>
      </p:sp>
      <p:sp>
        <p:nvSpPr>
          <p:cNvPr id="699" name="Google Shape;699;p101"/>
          <p:cNvSpPr txBox="1">
            <a:spLocks noGrp="1"/>
          </p:cNvSpPr>
          <p:nvPr>
            <p:ph type="body" idx="1"/>
          </p:nvPr>
        </p:nvSpPr>
        <p:spPr>
          <a:xfrm>
            <a:off x="311700" y="1016225"/>
            <a:ext cx="8520600" cy="359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An activation function is applied to create the final prediction array</a:t>
            </a:r>
          </a:p>
          <a:p>
            <a:pPr lvl="1"/>
            <a:endParaRPr lang="en-US" dirty="0"/>
          </a:p>
        </p:txBody>
      </p:sp>
      <p:sp>
        <p:nvSpPr>
          <p:cNvPr id="700" name="Google Shape;700;p101"/>
          <p:cNvSpPr txBox="1">
            <a:spLocks noGrp="1"/>
          </p:cNvSpPr>
          <p:nvPr>
            <p:ph type="sldNum" idx="12"/>
          </p:nvPr>
        </p:nvSpPr>
        <p:spPr>
          <a:xfrm>
            <a:off x="8595308" y="474989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0F88BAA7-61D1-4BC4-9679-B5F11E0757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0713" y="3276265"/>
            <a:ext cx="2111693" cy="140634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Picture 5" descr="A drawing of a person&#10;&#10;Description automatically generated">
            <a:extLst>
              <a:ext uri="{FF2B5EF4-FFF2-40B4-BE49-F238E27FC236}">
                <a16:creationId xmlns:a16="http://schemas.microsoft.com/office/drawing/2014/main" id="{6B112545-0C6D-474F-B7D2-89C8B46668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3070" y="1848035"/>
            <a:ext cx="2466975" cy="10668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0" name="Google Shape;699;p101">
            <a:extLst>
              <a:ext uri="{FF2B5EF4-FFF2-40B4-BE49-F238E27FC236}">
                <a16:creationId xmlns:a16="http://schemas.microsoft.com/office/drawing/2014/main" id="{0D10D951-F0AE-477B-BE53-51FCA251AD17}"/>
              </a:ext>
            </a:extLst>
          </p:cNvPr>
          <p:cNvSpPr txBox="1">
            <a:spLocks/>
          </p:cNvSpPr>
          <p:nvPr/>
        </p:nvSpPr>
        <p:spPr>
          <a:xfrm>
            <a:off x="311700" y="1681560"/>
            <a:ext cx="5549120" cy="35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Fira Sans"/>
              <a:buChar char="●"/>
              <a:defRPr sz="2000" b="0" i="0" u="none" strike="noStrike" cap="none">
                <a:solidFill>
                  <a:schemeClr val="lt2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Fira Sans"/>
              <a:buChar char="○"/>
              <a:defRPr sz="1800" b="0" i="0" u="none" strike="noStrike" cap="none">
                <a:solidFill>
                  <a:schemeClr val="lt2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Fira Sans"/>
              <a:buChar char="■"/>
              <a:defRPr sz="1600" b="0" i="0" u="none" strike="noStrike" cap="none">
                <a:solidFill>
                  <a:schemeClr val="lt2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Fira Sans"/>
              <a:buChar char="●"/>
              <a:defRPr sz="1400" b="0" i="0" u="none" strike="noStrike" cap="none">
                <a:solidFill>
                  <a:schemeClr val="lt2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Fira Sans"/>
              <a:buChar char="○"/>
              <a:defRPr sz="1400" b="0" i="0" u="none" strike="noStrike" cap="none">
                <a:solidFill>
                  <a:schemeClr val="lt2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Fira Sans"/>
              <a:buChar char="■"/>
              <a:defRPr sz="1400" b="0" i="0" u="none" strike="noStrike" cap="none">
                <a:solidFill>
                  <a:schemeClr val="lt2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Fira Sans"/>
              <a:buChar char="●"/>
              <a:defRPr sz="1400" b="0" i="0" u="none" strike="noStrike" cap="none">
                <a:solidFill>
                  <a:schemeClr val="lt2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Fira Sans"/>
              <a:buChar char="○"/>
              <a:defRPr sz="1400" b="0" i="0" u="none" strike="noStrike" cap="none">
                <a:solidFill>
                  <a:schemeClr val="lt2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Fira Sans"/>
              <a:buChar char="■"/>
              <a:defRPr sz="1400" b="0" i="0" u="none" strike="noStrike" cap="none">
                <a:solidFill>
                  <a:schemeClr val="lt2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r>
              <a:rPr lang="en-US" sz="1800" b="1" dirty="0" err="1"/>
              <a:t>Softmax</a:t>
            </a:r>
            <a:r>
              <a:rPr lang="en-US" sz="1800" b="1" dirty="0"/>
              <a:t>:  </a:t>
            </a:r>
            <a:r>
              <a:rPr lang="en-US" sz="1800" dirty="0"/>
              <a:t>Creates a probability distribution where each value is positive and adds to 1.</a:t>
            </a:r>
          </a:p>
          <a:p>
            <a:pPr lvl="1"/>
            <a:r>
              <a:rPr lang="en-US" sz="1400" dirty="0"/>
              <a:t>Commonly used in single-label classification</a:t>
            </a:r>
          </a:p>
          <a:p>
            <a:pPr lvl="1"/>
            <a:endParaRPr lang="en-US" sz="1400" dirty="0"/>
          </a:p>
          <a:p>
            <a:r>
              <a:rPr lang="en-US" b="1" dirty="0"/>
              <a:t>Sigmoid:  </a:t>
            </a:r>
            <a:r>
              <a:rPr lang="en-US" dirty="0"/>
              <a:t>Values will still be between 0 and 1, however, they will not add to 1</a:t>
            </a:r>
          </a:p>
          <a:p>
            <a:pPr lvl="1"/>
            <a:r>
              <a:rPr lang="en-US" sz="1400" dirty="0"/>
              <a:t>Suitable for multi-label classification</a:t>
            </a:r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0927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6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85"/>
          <p:cNvSpPr txBox="1">
            <a:spLocks noGrp="1"/>
          </p:cNvSpPr>
          <p:nvPr>
            <p:ph type="body" idx="1"/>
          </p:nvPr>
        </p:nvSpPr>
        <p:spPr>
          <a:xfrm>
            <a:off x="311700" y="844263"/>
            <a:ext cx="8718000" cy="35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/>
            <a:r>
              <a:rPr lang="en-US" dirty="0"/>
              <a:t>Use filters and convolutions to activate features found in input data</a:t>
            </a:r>
          </a:p>
          <a:p>
            <a:pPr marL="342900" indent="-342900"/>
            <a:r>
              <a:rPr lang="en-US" dirty="0"/>
              <a:t>Then the extracted feature maps are used to compute how likely the input is to be each of the possible classes</a:t>
            </a:r>
            <a:endParaRPr dirty="0"/>
          </a:p>
        </p:txBody>
      </p:sp>
      <p:sp>
        <p:nvSpPr>
          <p:cNvPr id="430" name="Google Shape;430;p85"/>
          <p:cNvSpPr txBox="1">
            <a:spLocks noGrp="1"/>
          </p:cNvSpPr>
          <p:nvPr>
            <p:ph type="title"/>
          </p:nvPr>
        </p:nvSpPr>
        <p:spPr>
          <a:xfrm>
            <a:off x="311700" y="171607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dirty="0">
                <a:solidFill>
                  <a:srgbClr val="F8C700"/>
                </a:solidFill>
              </a:rPr>
              <a:t>CNNs as a Whole</a:t>
            </a:r>
            <a:endParaRPr dirty="0">
              <a:solidFill>
                <a:srgbClr val="F8C700"/>
              </a:solidFill>
            </a:endParaRPr>
          </a:p>
        </p:txBody>
      </p:sp>
      <p:sp>
        <p:nvSpPr>
          <p:cNvPr id="431" name="Google Shape;431;p85"/>
          <p:cNvSpPr txBox="1">
            <a:spLocks noGrp="1"/>
          </p:cNvSpPr>
          <p:nvPr>
            <p:ph type="sldNum" idx="12"/>
          </p:nvPr>
        </p:nvSpPr>
        <p:spPr>
          <a:xfrm>
            <a:off x="8595308" y="47498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pic>
        <p:nvPicPr>
          <p:cNvPr id="432" name="Google Shape;432;p85" descr="\frac{1}{1 + e^{-x}}" title="MathEquation,#000000"/>
          <p:cNvPicPr preferRelativeResize="0"/>
          <p:nvPr/>
        </p:nvPicPr>
        <p:blipFill rotWithShape="1">
          <a:blip r:embed="rId3">
            <a:alphaModFix/>
          </a:blip>
          <a:srcRect l="-125189" t="-28050" r="125189" b="28049"/>
          <a:stretch/>
        </p:blipFill>
        <p:spPr>
          <a:xfrm>
            <a:off x="4666200" y="2840875"/>
            <a:ext cx="984496" cy="63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3A20223-07A1-44C4-9E89-C143B1623B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0052" y="2236374"/>
            <a:ext cx="6992296" cy="235740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102"/>
          <p:cNvSpPr txBox="1">
            <a:spLocks noGrp="1"/>
          </p:cNvSpPr>
          <p:nvPr>
            <p:ph type="sldNum" idx="12"/>
          </p:nvPr>
        </p:nvSpPr>
        <p:spPr>
          <a:xfrm>
            <a:off x="8595308" y="474989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103"/>
          <p:cNvSpPr txBox="1">
            <a:spLocks noGrp="1"/>
          </p:cNvSpPr>
          <p:nvPr>
            <p:ph type="title"/>
          </p:nvPr>
        </p:nvSpPr>
        <p:spPr>
          <a:xfrm>
            <a:off x="490249" y="450150"/>
            <a:ext cx="8378085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Let’s </a:t>
            </a:r>
            <a:r>
              <a:rPr lang="en-US" dirty="0"/>
              <a:t>look at how to build a CNN in </a:t>
            </a:r>
            <a:r>
              <a:rPr lang="en-US" dirty="0" err="1"/>
              <a:t>PyTorch</a:t>
            </a:r>
            <a:r>
              <a:rPr lang="en-US" dirty="0"/>
              <a:t>!</a:t>
            </a:r>
            <a:r>
              <a:rPr lang="en" dirty="0"/>
              <a:t> </a:t>
            </a:r>
            <a:endParaRPr dirty="0"/>
          </a:p>
        </p:txBody>
      </p:sp>
      <p:sp>
        <p:nvSpPr>
          <p:cNvPr id="711" name="Google Shape;711;p103"/>
          <p:cNvSpPr txBox="1">
            <a:spLocks noGrp="1"/>
          </p:cNvSpPr>
          <p:nvPr>
            <p:ph type="sldNum" idx="12"/>
          </p:nvPr>
        </p:nvSpPr>
        <p:spPr>
          <a:xfrm>
            <a:off x="8595308" y="474989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84"/>
          <p:cNvSpPr txBox="1">
            <a:spLocks noGrp="1"/>
          </p:cNvSpPr>
          <p:nvPr>
            <p:ph type="title"/>
          </p:nvPr>
        </p:nvSpPr>
        <p:spPr>
          <a:xfrm>
            <a:off x="311700" y="175229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What kinds of problems can be solved using CNNs?</a:t>
            </a:r>
            <a:endParaRPr dirty="0"/>
          </a:p>
        </p:txBody>
      </p:sp>
      <p:sp>
        <p:nvSpPr>
          <p:cNvPr id="422" name="Google Shape;422;p84"/>
          <p:cNvSpPr txBox="1">
            <a:spLocks noGrp="1"/>
          </p:cNvSpPr>
          <p:nvPr>
            <p:ph type="body" idx="1"/>
          </p:nvPr>
        </p:nvSpPr>
        <p:spPr>
          <a:xfrm>
            <a:off x="311700" y="848143"/>
            <a:ext cx="4024976" cy="359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Due to the nature of CNNs they can applied to all kinds of </a:t>
            </a:r>
            <a:r>
              <a:rPr lang="en-US" b="1" dirty="0"/>
              <a:t>unstructured </a:t>
            </a:r>
            <a:r>
              <a:rPr lang="en-US" dirty="0"/>
              <a:t>data. 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Audio data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Natural Language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Robotics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Computer Vision:           Image Classification or Object Detection</a:t>
            </a:r>
          </a:p>
        </p:txBody>
      </p:sp>
      <p:sp>
        <p:nvSpPr>
          <p:cNvPr id="423" name="Google Shape;423;p84"/>
          <p:cNvSpPr txBox="1">
            <a:spLocks noGrp="1"/>
          </p:cNvSpPr>
          <p:nvPr>
            <p:ph type="sldNum" idx="12"/>
          </p:nvPr>
        </p:nvSpPr>
        <p:spPr>
          <a:xfrm>
            <a:off x="8595308" y="474989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B9DFC7D-A485-4750-A76A-038B8EDB283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1049"/>
          <a:stretch/>
        </p:blipFill>
        <p:spPr>
          <a:xfrm>
            <a:off x="4807326" y="1016064"/>
            <a:ext cx="2156000" cy="174656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7CA4A77-7792-462A-AB88-FAB43FF9F8B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727"/>
          <a:stretch/>
        </p:blipFill>
        <p:spPr>
          <a:xfrm>
            <a:off x="6519403" y="2822499"/>
            <a:ext cx="2312897" cy="186752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84"/>
          <p:cNvSpPr txBox="1">
            <a:spLocks noGrp="1"/>
          </p:cNvSpPr>
          <p:nvPr>
            <p:ph type="title"/>
          </p:nvPr>
        </p:nvSpPr>
        <p:spPr>
          <a:xfrm>
            <a:off x="311700" y="175229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So how exactly are features extracted?</a:t>
            </a:r>
            <a:endParaRPr dirty="0"/>
          </a:p>
        </p:txBody>
      </p:sp>
      <p:sp>
        <p:nvSpPr>
          <p:cNvPr id="422" name="Google Shape;422;p84"/>
          <p:cNvSpPr txBox="1">
            <a:spLocks noGrp="1"/>
          </p:cNvSpPr>
          <p:nvPr>
            <p:ph type="body" idx="1"/>
          </p:nvPr>
        </p:nvSpPr>
        <p:spPr>
          <a:xfrm>
            <a:off x="311699" y="948391"/>
            <a:ext cx="8692429" cy="79102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The </a:t>
            </a:r>
            <a:r>
              <a:rPr lang="en-US" b="1" dirty="0"/>
              <a:t>weights</a:t>
            </a:r>
            <a:r>
              <a:rPr lang="en-US" dirty="0"/>
              <a:t> of a CNN consist of small </a:t>
            </a:r>
            <a:r>
              <a:rPr lang="en-US" b="1" dirty="0"/>
              <a:t>filters</a:t>
            </a:r>
            <a:r>
              <a:rPr lang="en-US" dirty="0"/>
              <a:t>, or </a:t>
            </a:r>
            <a:r>
              <a:rPr lang="en-US" b="1" dirty="0"/>
              <a:t>kernels</a:t>
            </a:r>
          </a:p>
        </p:txBody>
      </p:sp>
      <p:sp>
        <p:nvSpPr>
          <p:cNvPr id="423" name="Google Shape;423;p84"/>
          <p:cNvSpPr txBox="1">
            <a:spLocks noGrp="1"/>
          </p:cNvSpPr>
          <p:nvPr>
            <p:ph type="sldNum" idx="12"/>
          </p:nvPr>
        </p:nvSpPr>
        <p:spPr>
          <a:xfrm>
            <a:off x="8595308" y="474989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FDB9012-5F65-4368-9B6F-6B59FA7B73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0856" y="1739415"/>
            <a:ext cx="3900969" cy="284785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2" name="Google Shape;422;p84">
            <a:extLst>
              <a:ext uri="{FF2B5EF4-FFF2-40B4-BE49-F238E27FC236}">
                <a16:creationId xmlns:a16="http://schemas.microsoft.com/office/drawing/2014/main" id="{253AC471-B757-4FF5-8A32-0E8239653126}"/>
              </a:ext>
            </a:extLst>
          </p:cNvPr>
          <p:cNvSpPr txBox="1">
            <a:spLocks/>
          </p:cNvSpPr>
          <p:nvPr/>
        </p:nvSpPr>
        <p:spPr>
          <a:xfrm>
            <a:off x="311698" y="1632086"/>
            <a:ext cx="4164437" cy="2927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Fira Sans"/>
              <a:buChar char="●"/>
              <a:defRPr sz="2000" b="0" i="0" u="none" strike="noStrike" cap="none">
                <a:solidFill>
                  <a:schemeClr val="lt2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Fira Sans"/>
              <a:buChar char="○"/>
              <a:defRPr sz="1800" b="0" i="0" u="none" strike="noStrike" cap="none">
                <a:solidFill>
                  <a:schemeClr val="lt2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Fira Sans"/>
              <a:buChar char="■"/>
              <a:defRPr sz="1600" b="0" i="0" u="none" strike="noStrike" cap="none">
                <a:solidFill>
                  <a:schemeClr val="lt2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Fira Sans"/>
              <a:buChar char="●"/>
              <a:defRPr sz="1400" b="0" i="0" u="none" strike="noStrike" cap="none">
                <a:solidFill>
                  <a:schemeClr val="lt2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Fira Sans"/>
              <a:buChar char="○"/>
              <a:defRPr sz="1400" b="0" i="0" u="none" strike="noStrike" cap="none">
                <a:solidFill>
                  <a:schemeClr val="lt2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Fira Sans"/>
              <a:buChar char="■"/>
              <a:defRPr sz="1400" b="0" i="0" u="none" strike="noStrike" cap="none">
                <a:solidFill>
                  <a:schemeClr val="lt2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Fira Sans"/>
              <a:buChar char="●"/>
              <a:defRPr sz="1400" b="0" i="0" u="none" strike="noStrike" cap="none">
                <a:solidFill>
                  <a:schemeClr val="lt2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Fira Sans"/>
              <a:buChar char="○"/>
              <a:defRPr sz="1400" b="0" i="0" u="none" strike="noStrike" cap="none">
                <a:solidFill>
                  <a:schemeClr val="lt2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Fira Sans"/>
              <a:buChar char="■"/>
              <a:defRPr sz="1400" b="0" i="0" u="none" strike="noStrike" cap="none">
                <a:solidFill>
                  <a:schemeClr val="lt2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r>
              <a:rPr lang="en-US" dirty="0"/>
              <a:t>These filters slide across the input, performing a dot product computation known as a </a:t>
            </a:r>
            <a:r>
              <a:rPr lang="en-US" b="1" dirty="0"/>
              <a:t>convolution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The output of one convolution is an </a:t>
            </a:r>
            <a:r>
              <a:rPr lang="en-US" b="1" dirty="0"/>
              <a:t>activation, </a:t>
            </a:r>
            <a:r>
              <a:rPr lang="en-US" dirty="0"/>
              <a:t>and</a:t>
            </a:r>
            <a:r>
              <a:rPr lang="en-US" b="1" dirty="0"/>
              <a:t> </a:t>
            </a:r>
            <a:r>
              <a:rPr lang="en-US" dirty="0"/>
              <a:t>the entire matrix is a </a:t>
            </a:r>
            <a:r>
              <a:rPr lang="en-US" b="1" dirty="0"/>
              <a:t>feature</a:t>
            </a:r>
            <a:r>
              <a:rPr lang="en-US" dirty="0"/>
              <a:t> </a:t>
            </a:r>
            <a:r>
              <a:rPr lang="en-US" b="1" dirty="0"/>
              <a:t>map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95661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84"/>
          <p:cNvSpPr txBox="1">
            <a:spLocks noGrp="1"/>
          </p:cNvSpPr>
          <p:nvPr>
            <p:ph type="title"/>
          </p:nvPr>
        </p:nvSpPr>
        <p:spPr>
          <a:xfrm>
            <a:off x="311700" y="175229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Convolutions at Scale</a:t>
            </a:r>
            <a:endParaRPr dirty="0"/>
          </a:p>
        </p:txBody>
      </p:sp>
      <p:sp>
        <p:nvSpPr>
          <p:cNvPr id="422" name="Google Shape;422;p84"/>
          <p:cNvSpPr txBox="1">
            <a:spLocks noGrp="1"/>
          </p:cNvSpPr>
          <p:nvPr>
            <p:ph type="body" idx="1"/>
          </p:nvPr>
        </p:nvSpPr>
        <p:spPr>
          <a:xfrm>
            <a:off x="311700" y="862847"/>
            <a:ext cx="8571404" cy="374949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An example: </a:t>
            </a:r>
            <a:r>
              <a:rPr lang="fr-FR" dirty="0">
                <a:solidFill>
                  <a:schemeClr val="bg1"/>
                </a:solidFill>
                <a:hlinkClick r:id="rId3"/>
              </a:rPr>
              <a:t>http://setosa.io/ev/image-kernels/</a:t>
            </a:r>
            <a:endParaRPr lang="fr-FR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Gradient Descent</a:t>
            </a:r>
            <a:r>
              <a:rPr lang="en-US" dirty="0">
                <a:solidFill>
                  <a:schemeClr val="bg1"/>
                </a:solidFill>
              </a:rPr>
              <a:t> is used to find optimal values in each filter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The goal is to have certain features extracted and use them to predict the class of input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423" name="Google Shape;423;p84"/>
          <p:cNvSpPr txBox="1">
            <a:spLocks noGrp="1"/>
          </p:cNvSpPr>
          <p:nvPr>
            <p:ph type="sldNum" idx="12"/>
          </p:nvPr>
        </p:nvSpPr>
        <p:spPr>
          <a:xfrm>
            <a:off x="8595308" y="474989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196881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3"/>
          <p:cNvSpPr txBox="1">
            <a:spLocks noGrp="1"/>
          </p:cNvSpPr>
          <p:nvPr>
            <p:ph type="title"/>
          </p:nvPr>
        </p:nvSpPr>
        <p:spPr>
          <a:xfrm>
            <a:off x="311700" y="3145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Gradient Descent Refresher</a:t>
            </a:r>
            <a:endParaRPr/>
          </a:p>
        </p:txBody>
      </p:sp>
      <p:sp>
        <p:nvSpPr>
          <p:cNvPr id="582" name="Google Shape;582;p93"/>
          <p:cNvSpPr txBox="1">
            <a:spLocks noGrp="1"/>
          </p:cNvSpPr>
          <p:nvPr>
            <p:ph type="body" idx="1"/>
          </p:nvPr>
        </p:nvSpPr>
        <p:spPr>
          <a:xfrm>
            <a:off x="311690" y="1021925"/>
            <a:ext cx="3999900" cy="35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indent="-330200">
              <a:buSzPts val="1600"/>
            </a:pPr>
            <a:r>
              <a:rPr lang="en-US" sz="1800" dirty="0"/>
              <a:t>We “</a:t>
            </a:r>
            <a:r>
              <a:rPr lang="en" sz="1800" dirty="0"/>
              <a:t>step</a:t>
            </a:r>
            <a:r>
              <a:rPr lang="en-US" sz="1800" dirty="0"/>
              <a:t> </a:t>
            </a:r>
            <a:r>
              <a:rPr lang="en" sz="1800" dirty="0"/>
              <a:t>down” the </a:t>
            </a:r>
            <a:r>
              <a:rPr lang="en-US" sz="1800" dirty="0"/>
              <a:t>loss</a:t>
            </a:r>
            <a:r>
              <a:rPr lang="en" sz="1800" dirty="0"/>
              <a:t> </a:t>
            </a:r>
            <a:r>
              <a:rPr lang="en-US" sz="1800" dirty="0"/>
              <a:t>landscape, in the direction of the gradient, to find a minimum</a:t>
            </a:r>
          </a:p>
          <a:p>
            <a:pPr lvl="0" indent="-330200">
              <a:buSzPts val="1600"/>
            </a:pPr>
            <a:endParaRPr lang="en-US" sz="1800" dirty="0"/>
          </a:p>
          <a:p>
            <a:pPr lvl="0" indent="-330200">
              <a:buSzPts val="1600"/>
            </a:pPr>
            <a:r>
              <a:rPr lang="en" sz="1800" dirty="0"/>
              <a:t>To do this, we subtract the derivative (with respect to the </a:t>
            </a:r>
            <a:r>
              <a:rPr lang="en-US" sz="1800" dirty="0"/>
              <a:t>loss</a:t>
            </a:r>
            <a:r>
              <a:rPr lang="en" sz="1800" dirty="0"/>
              <a:t> functio</a:t>
            </a:r>
            <a:r>
              <a:rPr lang="en-US" sz="1800" dirty="0"/>
              <a:t>n</a:t>
            </a:r>
            <a:r>
              <a:rPr lang="en" sz="1800" dirty="0"/>
              <a:t>) of each weight, </a:t>
            </a:r>
            <a:r>
              <a:rPr lang="en-US" sz="1800" dirty="0"/>
              <a:t>multiplied by a</a:t>
            </a:r>
            <a:r>
              <a:rPr lang="en" sz="1800" dirty="0"/>
              <a:t> learning rate</a:t>
            </a:r>
            <a:endParaRPr sz="1800" dirty="0"/>
          </a:p>
        </p:txBody>
      </p:sp>
      <p:sp>
        <p:nvSpPr>
          <p:cNvPr id="583" name="Google Shape;583;p93"/>
          <p:cNvSpPr txBox="1">
            <a:spLocks noGrp="1"/>
          </p:cNvSpPr>
          <p:nvPr>
            <p:ph type="sldNum" idx="12"/>
          </p:nvPr>
        </p:nvSpPr>
        <p:spPr>
          <a:xfrm>
            <a:off x="8595308" y="474989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584" name="Google Shape;584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5650" y="1016225"/>
            <a:ext cx="4396649" cy="2471921"/>
          </a:xfrm>
          <a:prstGeom prst="roundRect">
            <a:avLst>
              <a:gd name="adj" fmla="val 16667"/>
            </a:avLst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</p:pic>
      <p:pic>
        <p:nvPicPr>
          <p:cNvPr id="585" name="Google Shape;585;p93" descr="W^{'} = W - \alpha \frac{\partial E}{\partial W}" title="MathEquation,#ffffff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35660" y="3653550"/>
            <a:ext cx="4396650" cy="961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84"/>
          <p:cNvSpPr txBox="1">
            <a:spLocks noGrp="1"/>
          </p:cNvSpPr>
          <p:nvPr>
            <p:ph type="title"/>
          </p:nvPr>
        </p:nvSpPr>
        <p:spPr>
          <a:xfrm>
            <a:off x="311700" y="175229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Convolutions in Practice</a:t>
            </a:r>
            <a:endParaRPr dirty="0"/>
          </a:p>
        </p:txBody>
      </p:sp>
      <p:sp>
        <p:nvSpPr>
          <p:cNvPr id="422" name="Google Shape;422;p84"/>
          <p:cNvSpPr txBox="1">
            <a:spLocks noGrp="1"/>
          </p:cNvSpPr>
          <p:nvPr>
            <p:ph type="body" idx="1"/>
          </p:nvPr>
        </p:nvSpPr>
        <p:spPr>
          <a:xfrm>
            <a:off x="311700" y="862847"/>
            <a:ext cx="8571404" cy="374949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Most images are colored, and have 3 channels (red, green, and blue)</a:t>
            </a:r>
          </a:p>
          <a:p>
            <a:r>
              <a:rPr lang="fr-FR" dirty="0">
                <a:solidFill>
                  <a:schemeClr val="bg1"/>
                </a:solidFill>
              </a:rPr>
              <a:t>The initial filters then, must also be 3 channels deep</a:t>
            </a:r>
          </a:p>
          <a:p>
            <a:r>
              <a:rPr lang="en-US" dirty="0">
                <a:solidFill>
                  <a:schemeClr val="bg1"/>
                </a:solidFill>
              </a:rPr>
              <a:t>One convolution is now the dot product of 27 values (3 x 3 x 3)</a:t>
            </a:r>
          </a:p>
          <a:p>
            <a:r>
              <a:rPr lang="en-US" dirty="0">
                <a:solidFill>
                  <a:schemeClr val="bg1"/>
                </a:solidFill>
              </a:rPr>
              <a:t>The outputted feature map is still one channel deep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423" name="Google Shape;423;p84"/>
          <p:cNvSpPr txBox="1">
            <a:spLocks noGrp="1"/>
          </p:cNvSpPr>
          <p:nvPr>
            <p:ph type="sldNum" idx="12"/>
          </p:nvPr>
        </p:nvSpPr>
        <p:spPr>
          <a:xfrm>
            <a:off x="8595308" y="474989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0B856C7-B43C-42B5-A8AE-799195FB0F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4477"/>
          <a:stretch/>
        </p:blipFill>
        <p:spPr>
          <a:xfrm>
            <a:off x="1238905" y="2486557"/>
            <a:ext cx="6716994" cy="2194560"/>
          </a:xfrm>
          <a:prstGeom prst="roundRect">
            <a:avLst>
              <a:gd name="adj" fmla="val 16667"/>
            </a:avLst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</p:pic>
    </p:spTree>
    <p:extLst>
      <p:ext uri="{BB962C8B-B14F-4D97-AF65-F5344CB8AC3E}">
        <p14:creationId xmlns:p14="http://schemas.microsoft.com/office/powerpoint/2010/main" val="23784426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text, whiteboard&#10;&#10;Description automatically generated">
            <a:extLst>
              <a:ext uri="{FF2B5EF4-FFF2-40B4-BE49-F238E27FC236}">
                <a16:creationId xmlns:a16="http://schemas.microsoft.com/office/drawing/2014/main" id="{F72FF0A0-6D87-411A-AA36-6B6B9550026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665"/>
          <a:stretch/>
        </p:blipFill>
        <p:spPr>
          <a:xfrm>
            <a:off x="2080260" y="2407318"/>
            <a:ext cx="4762632" cy="2194560"/>
          </a:xfrm>
          <a:prstGeom prst="roundRect">
            <a:avLst>
              <a:gd name="adj" fmla="val 16667"/>
            </a:avLst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</p:pic>
      <p:sp>
        <p:nvSpPr>
          <p:cNvPr id="421" name="Google Shape;421;p84"/>
          <p:cNvSpPr txBox="1">
            <a:spLocks noGrp="1"/>
          </p:cNvSpPr>
          <p:nvPr>
            <p:ph type="title"/>
          </p:nvPr>
        </p:nvSpPr>
        <p:spPr>
          <a:xfrm>
            <a:off x="311700" y="175229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Extracting Additional Features</a:t>
            </a:r>
            <a:endParaRPr dirty="0"/>
          </a:p>
        </p:txBody>
      </p:sp>
      <p:sp>
        <p:nvSpPr>
          <p:cNvPr id="422" name="Google Shape;422;p84"/>
          <p:cNvSpPr txBox="1">
            <a:spLocks noGrp="1"/>
          </p:cNvSpPr>
          <p:nvPr>
            <p:ph type="body" idx="1"/>
          </p:nvPr>
        </p:nvSpPr>
        <p:spPr>
          <a:xfrm>
            <a:off x="311700" y="862847"/>
            <a:ext cx="8630594" cy="36688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Applying different filters allows us to extract more features</a:t>
            </a:r>
          </a:p>
          <a:p>
            <a:r>
              <a:rPr lang="en-US" dirty="0">
                <a:solidFill>
                  <a:schemeClr val="bg1"/>
                </a:solidFill>
              </a:rPr>
              <a:t>Resulting 2-d feature maps stack to create a multi channel output</a:t>
            </a:r>
          </a:p>
          <a:p>
            <a:r>
              <a:rPr lang="en-US" dirty="0">
                <a:solidFill>
                  <a:schemeClr val="bg1"/>
                </a:solidFill>
              </a:rPr>
              <a:t>Each channel in the output essentially represents a different feature</a:t>
            </a:r>
          </a:p>
          <a:p>
            <a:r>
              <a:rPr lang="en-US" dirty="0">
                <a:solidFill>
                  <a:schemeClr val="bg1"/>
                </a:solidFill>
              </a:rPr>
              <a:t>This process makes up one </a:t>
            </a:r>
            <a:r>
              <a:rPr lang="en-US" b="1" dirty="0">
                <a:solidFill>
                  <a:schemeClr val="bg1"/>
                </a:solidFill>
              </a:rPr>
              <a:t>convolutional layer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23" name="Google Shape;423;p84"/>
          <p:cNvSpPr txBox="1">
            <a:spLocks noGrp="1"/>
          </p:cNvSpPr>
          <p:nvPr>
            <p:ph type="sldNum" idx="12"/>
          </p:nvPr>
        </p:nvSpPr>
        <p:spPr>
          <a:xfrm>
            <a:off x="8595308" y="474989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pic>
        <p:nvPicPr>
          <p:cNvPr id="8" name="Picture 7" descr="&#10;">
            <a:extLst>
              <a:ext uri="{FF2B5EF4-FFF2-40B4-BE49-F238E27FC236}">
                <a16:creationId xmlns:a16="http://schemas.microsoft.com/office/drawing/2014/main" id="{366F9E3A-797A-457A-99F4-33A016A218F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06" t="2923" r="10974" b="7340"/>
          <a:stretch/>
        </p:blipFill>
        <p:spPr>
          <a:xfrm>
            <a:off x="2019320" y="2407318"/>
            <a:ext cx="5105360" cy="2194560"/>
          </a:xfrm>
          <a:prstGeom prst="roundRect">
            <a:avLst>
              <a:gd name="adj" fmla="val 16667"/>
            </a:avLst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</p:pic>
    </p:spTree>
    <p:extLst>
      <p:ext uri="{BB962C8B-B14F-4D97-AF65-F5344CB8AC3E}">
        <p14:creationId xmlns:p14="http://schemas.microsoft.com/office/powerpoint/2010/main" val="2927652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84"/>
          <p:cNvSpPr txBox="1">
            <a:spLocks noGrp="1"/>
          </p:cNvSpPr>
          <p:nvPr>
            <p:ph type="title"/>
          </p:nvPr>
        </p:nvSpPr>
        <p:spPr>
          <a:xfrm>
            <a:off x="311700" y="175229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Adding Complexity</a:t>
            </a:r>
            <a:endParaRPr dirty="0"/>
          </a:p>
        </p:txBody>
      </p:sp>
      <p:sp>
        <p:nvSpPr>
          <p:cNvPr id="422" name="Google Shape;422;p84"/>
          <p:cNvSpPr txBox="1">
            <a:spLocks noGrp="1"/>
          </p:cNvSpPr>
          <p:nvPr>
            <p:ph type="body" idx="1"/>
          </p:nvPr>
        </p:nvSpPr>
        <p:spPr>
          <a:xfrm>
            <a:off x="311700" y="862847"/>
            <a:ext cx="8630594" cy="36688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Following layer performs 3-dimensional convolutions on all of these features maps simultaneously</a:t>
            </a:r>
          </a:p>
          <a:p>
            <a:r>
              <a:rPr lang="en-US" dirty="0">
                <a:solidFill>
                  <a:schemeClr val="bg1"/>
                </a:solidFill>
              </a:rPr>
              <a:t>Allows the model to extract increasingly complex features</a:t>
            </a:r>
          </a:p>
          <a:p>
            <a:r>
              <a:rPr lang="en-US" dirty="0">
                <a:solidFill>
                  <a:schemeClr val="bg1"/>
                </a:solidFill>
              </a:rPr>
              <a:t>Channels in each kernel need to match the previous layer’s output</a:t>
            </a:r>
          </a:p>
        </p:txBody>
      </p:sp>
      <p:sp>
        <p:nvSpPr>
          <p:cNvPr id="423" name="Google Shape;423;p84"/>
          <p:cNvSpPr txBox="1">
            <a:spLocks noGrp="1"/>
          </p:cNvSpPr>
          <p:nvPr>
            <p:ph type="sldNum" idx="12"/>
          </p:nvPr>
        </p:nvSpPr>
        <p:spPr>
          <a:xfrm>
            <a:off x="8595308" y="474989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91D3D3-E035-4DCB-A700-217E6430AF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9637" y="2446216"/>
            <a:ext cx="4184726" cy="2194560"/>
          </a:xfrm>
          <a:prstGeom prst="roundRect">
            <a:avLst>
              <a:gd name="adj" fmla="val 16667"/>
            </a:avLst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</p:pic>
    </p:spTree>
    <p:extLst>
      <p:ext uri="{BB962C8B-B14F-4D97-AF65-F5344CB8AC3E}">
        <p14:creationId xmlns:p14="http://schemas.microsoft.com/office/powerpoint/2010/main" val="3642712529"/>
      </p:ext>
    </p:extLst>
  </p:cSld>
  <p:clrMapOvr>
    <a:masterClrMapping/>
  </p:clrMapOvr>
</p:sld>
</file>

<file path=ppt/theme/theme1.xml><?xml version="1.0" encoding="utf-8"?>
<a:theme xmlns:a="http://schemas.openxmlformats.org/drawingml/2006/main" name="BMM 2017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BMM 2017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BMM 2017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8871</TotalTime>
  <Words>1029</Words>
  <Application>Microsoft Office PowerPoint</Application>
  <PresentationFormat>On-screen Show (16:9)</PresentationFormat>
  <Paragraphs>120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23</vt:i4>
      </vt:variant>
    </vt:vector>
  </HeadingPairs>
  <TitlesOfParts>
    <vt:vector size="33" baseType="lpstr">
      <vt:lpstr>Fira Sans</vt:lpstr>
      <vt:lpstr>Source Code Pro</vt:lpstr>
      <vt:lpstr>PT Sans</vt:lpstr>
      <vt:lpstr>Source Sans Pro</vt:lpstr>
      <vt:lpstr>Space Mono</vt:lpstr>
      <vt:lpstr>Courier New</vt:lpstr>
      <vt:lpstr>Arial</vt:lpstr>
      <vt:lpstr>BMM 2017</vt:lpstr>
      <vt:lpstr>BMM 2017</vt:lpstr>
      <vt:lpstr>BMM 2017</vt:lpstr>
      <vt:lpstr>Question To Ponder</vt:lpstr>
      <vt:lpstr>Convolutional Neural Networks</vt:lpstr>
      <vt:lpstr>What kinds of problems can be solved using CNNs?</vt:lpstr>
      <vt:lpstr>So how exactly are features extracted?</vt:lpstr>
      <vt:lpstr>Convolutions at Scale</vt:lpstr>
      <vt:lpstr>Gradient Descent Refresher</vt:lpstr>
      <vt:lpstr>Convolutions in Practice</vt:lpstr>
      <vt:lpstr>Extracting Additional Features</vt:lpstr>
      <vt:lpstr>Adding Complexity</vt:lpstr>
      <vt:lpstr>Visualizing CNN Layers</vt:lpstr>
      <vt:lpstr>Visualizing CNN Layers</vt:lpstr>
      <vt:lpstr>Additional Details</vt:lpstr>
      <vt:lpstr>Additional Details</vt:lpstr>
      <vt:lpstr>What about an Activation Function?</vt:lpstr>
      <vt:lpstr>Pooling Layers</vt:lpstr>
      <vt:lpstr>More Regularization Techniques</vt:lpstr>
      <vt:lpstr>The Classification Block</vt:lpstr>
      <vt:lpstr>The Classification Block</vt:lpstr>
      <vt:lpstr>The Classification Block</vt:lpstr>
      <vt:lpstr>Final Activation Functions</vt:lpstr>
      <vt:lpstr>CNNs as a Whole</vt:lpstr>
      <vt:lpstr>PowerPoint Presentation</vt:lpstr>
      <vt:lpstr>Let’s look at how to build a CNN in PyTorch!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Question To Ponder</dc:title>
  <cp:lastModifiedBy>Daniel Silva</cp:lastModifiedBy>
  <cp:revision>85</cp:revision>
  <dcterms:modified xsi:type="dcterms:W3CDTF">2019-08-07T00:14:55Z</dcterms:modified>
</cp:coreProperties>
</file>